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9" r:id="rId4"/>
    <p:sldId id="268" r:id="rId5"/>
    <p:sldId id="260" r:id="rId6"/>
    <p:sldId id="258" r:id="rId7"/>
    <p:sldId id="262" r:id="rId8"/>
    <p:sldId id="269" r:id="rId9"/>
    <p:sldId id="270" r:id="rId10"/>
    <p:sldId id="271" r:id="rId11"/>
    <p:sldId id="272" r:id="rId12"/>
    <p:sldId id="261" r:id="rId13"/>
    <p:sldId id="274" r:id="rId14"/>
    <p:sldId id="273" r:id="rId15"/>
    <p:sldId id="275" r:id="rId16"/>
    <p:sldId id="276" r:id="rId17"/>
    <p:sldId id="277" r:id="rId18"/>
    <p:sldId id="278" r:id="rId19"/>
    <p:sldId id="263" r:id="rId20"/>
    <p:sldId id="279" r:id="rId21"/>
    <p:sldId id="264" r:id="rId22"/>
    <p:sldId id="265" r:id="rId23"/>
    <p:sldId id="266" r:id="rId24"/>
    <p:sldId id="267" r:id="rId25"/>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9762" autoAdjust="0"/>
  </p:normalViewPr>
  <p:slideViewPr>
    <p:cSldViewPr>
      <p:cViewPr varScale="1">
        <p:scale>
          <a:sx n="54" d="100"/>
          <a:sy n="54" d="100"/>
        </p:scale>
        <p:origin x="-970" y="-77"/>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13/03/2013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13/03/2013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13/03/2013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13/03/2013</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13/03/2013</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13/03/2013</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13/03/2013</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13/03/2013</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13/03/2013</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13/03/2013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13/03/2013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13/03/2013</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395536" y="1988841"/>
            <a:ext cx="7772400" cy="1296144"/>
          </a:xfrm>
        </p:spPr>
        <p:txBody>
          <a:bodyPr>
            <a:normAutofit fontScale="90000"/>
          </a:bodyPr>
          <a:lstStyle/>
          <a:p>
            <a:r>
              <a:rPr lang="es-CO" dirty="0" smtClean="0"/>
              <a:t/>
            </a:r>
            <a:br>
              <a:rPr lang="es-CO" dirty="0" smtClean="0"/>
            </a:br>
            <a:r>
              <a:rPr lang="es-CO" dirty="0" smtClean="0"/>
              <a:t>Tema N° 7. </a:t>
            </a:r>
            <a:r>
              <a:rPr lang="es-CO" dirty="0">
                <a:latin typeface="Harlow Solid Italic" pitchFamily="82" charset="0"/>
              </a:rPr>
              <a:t>María guardaba los mandamientos de </a:t>
            </a:r>
            <a:r>
              <a:rPr lang="es-CO" dirty="0" smtClean="0">
                <a:latin typeface="Harlow Solid Italic" pitchFamily="82" charset="0"/>
              </a:rPr>
              <a:t>Dios</a:t>
            </a:r>
            <a:br>
              <a:rPr lang="es-CO" dirty="0" smtClean="0">
                <a:latin typeface="Harlow Solid Italic" pitchFamily="82" charset="0"/>
              </a:rPr>
            </a:br>
            <a:endParaRPr lang="es-CO" dirty="0">
              <a:latin typeface="Harlow Solid Italic" pitchFamily="82" charset="0"/>
            </a:endParaRPr>
          </a:p>
        </p:txBody>
      </p:sp>
      <p:sp>
        <p:nvSpPr>
          <p:cNvPr id="3" name="2 Subtítulo"/>
          <p:cNvSpPr>
            <a:spLocks noGrp="1"/>
          </p:cNvSpPr>
          <p:nvPr>
            <p:ph type="subTitle" idx="1"/>
          </p:nvPr>
        </p:nvSpPr>
        <p:spPr>
          <a:xfrm>
            <a:off x="683568" y="3645024"/>
            <a:ext cx="2808312" cy="2112640"/>
          </a:xfrm>
        </p:spPr>
        <p:txBody>
          <a:bodyPr>
            <a:normAutofit/>
          </a:bodyPr>
          <a:lstStyle/>
          <a:p>
            <a:r>
              <a:rPr lang="es-CO" sz="4400" dirty="0" smtClean="0">
                <a:solidFill>
                  <a:srgbClr val="FF0000"/>
                </a:solidFill>
              </a:rPr>
              <a:t>Texto base: Luc.23:56</a:t>
            </a:r>
            <a:r>
              <a:rPr lang="es-CO" sz="4400" dirty="0">
                <a:solidFill>
                  <a:srgbClr val="FF0000"/>
                </a:solidFill>
              </a:rPr>
              <a:t>.</a:t>
            </a:r>
          </a:p>
        </p:txBody>
      </p:sp>
      <p:sp>
        <p:nvSpPr>
          <p:cNvPr id="4" name="3 Terminador"/>
          <p:cNvSpPr/>
          <p:nvPr/>
        </p:nvSpPr>
        <p:spPr>
          <a:xfrm>
            <a:off x="251520" y="332656"/>
            <a:ext cx="8712968" cy="1368152"/>
          </a:xfrm>
          <a:prstGeom prst="flowChartTerminator">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4000" b="1" dirty="0">
                <a:solidFill>
                  <a:srgbClr val="002060"/>
                </a:solidFill>
                <a:latin typeface="Algerian" pitchFamily="82" charset="0"/>
              </a:rPr>
              <a:t>SIE</a:t>
            </a:r>
            <a:r>
              <a:rPr lang="es-CO" sz="4000" b="1" dirty="0" smtClean="0">
                <a:solidFill>
                  <a:srgbClr val="002060"/>
                </a:solidFill>
                <a:latin typeface="Algerian" pitchFamily="82" charset="0"/>
              </a:rPr>
              <a:t>TE  </a:t>
            </a:r>
            <a:r>
              <a:rPr lang="es-CO" sz="4000" b="1" dirty="0">
                <a:solidFill>
                  <a:srgbClr val="002060"/>
                </a:solidFill>
                <a:latin typeface="Algerian" pitchFamily="82" charset="0"/>
              </a:rPr>
              <a:t>MENSAJES  SOBRE  LA  VIRGEN  </a:t>
            </a:r>
            <a:r>
              <a:rPr lang="es-CO" sz="4000" b="1" dirty="0" smtClean="0">
                <a:solidFill>
                  <a:srgbClr val="002060"/>
                </a:solidFill>
                <a:latin typeface="Algerian" pitchFamily="82" charset="0"/>
              </a:rPr>
              <a:t>M</a:t>
            </a:r>
            <a:r>
              <a:rPr lang="es-CO" sz="4000" dirty="0" smtClean="0">
                <a:solidFill>
                  <a:srgbClr val="002060"/>
                </a:solidFill>
                <a:latin typeface="Algerian" pitchFamily="82" charset="0"/>
              </a:rPr>
              <a:t>aría</a:t>
            </a:r>
            <a:endParaRPr lang="es-CO" sz="4000" dirty="0">
              <a:latin typeface="Algerian" pitchFamily="82" charset="0"/>
            </a:endParaRPr>
          </a:p>
        </p:txBody>
      </p:sp>
      <p:pic>
        <p:nvPicPr>
          <p:cNvPr id="5" name="Picture 2" descr="http://t1.gstatic.com/images?q=tbn:ANd9GcTA6VJeQ9VB5Hy3dVOOgiVZqU0BPrWCh33oiG5a0ZcTv1W4ZpD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35896" y="3284984"/>
            <a:ext cx="4248472" cy="31683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43478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fade">
                                      <p:cBhvr>
                                        <p:cTn id="15" dur="1000"/>
                                        <p:tgtEl>
                                          <p:spTgt spid="3">
                                            <p:txEl>
                                              <p:pRg st="0" end="0"/>
                                            </p:txEl>
                                          </p:spTgt>
                                        </p:tgtEl>
                                      </p:cBhvr>
                                    </p:animEffect>
                                    <p:anim calcmode="lin" valueType="num">
                                      <p:cBhvr>
                                        <p:cTn id="16"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7"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131840" y="260648"/>
            <a:ext cx="2520280" cy="6336704"/>
          </a:xfrm>
        </p:spPr>
        <p:txBody>
          <a:bodyPr>
            <a:normAutofit lnSpcReduction="10000"/>
          </a:bodyPr>
          <a:lstStyle/>
          <a:p>
            <a:pPr marL="0" indent="0" algn="ctr">
              <a:buNone/>
            </a:pPr>
            <a:r>
              <a:rPr lang="es-CO" b="1" baseline="30000" dirty="0" smtClean="0"/>
              <a:t> </a:t>
            </a:r>
            <a:r>
              <a:rPr lang="es-CO" dirty="0" smtClean="0"/>
              <a:t>El texto base para este tema dice: </a:t>
            </a:r>
            <a:r>
              <a:rPr lang="es-CO" i="1" dirty="0" smtClean="0">
                <a:solidFill>
                  <a:srgbClr val="FF0000"/>
                </a:solidFill>
              </a:rPr>
              <a:t>Entonces </a:t>
            </a:r>
            <a:r>
              <a:rPr lang="es-CO" i="1" dirty="0">
                <a:solidFill>
                  <a:srgbClr val="FF0000"/>
                </a:solidFill>
              </a:rPr>
              <a:t>regresaron y prepararon especias aromáticas y perfumes, y </a:t>
            </a:r>
            <a:r>
              <a:rPr lang="es-CO" i="1" u="sng" dirty="0">
                <a:solidFill>
                  <a:srgbClr val="FF0000"/>
                </a:solidFill>
              </a:rPr>
              <a:t>reposaron el sábado, conforme al </a:t>
            </a:r>
            <a:r>
              <a:rPr lang="es-CO" i="1" u="sng" dirty="0" smtClean="0">
                <a:solidFill>
                  <a:srgbClr val="FF0000"/>
                </a:solidFill>
              </a:rPr>
              <a:t>mandamiento</a:t>
            </a:r>
            <a:endParaRPr lang="es-CO" i="1" u="sng" dirty="0">
              <a:solidFill>
                <a:srgbClr val="FF0000"/>
              </a:solidFill>
            </a:endParaRPr>
          </a:p>
        </p:txBody>
      </p:sp>
      <p:pic>
        <p:nvPicPr>
          <p:cNvPr id="4" name="Picture 2" descr="http://3.bp.blogspot.com/_Hox9a4QhzdM/TRUVkqoxWHI/AAAAAAAAALc/CmUGL4is9l8/s1600/virgen-maria.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620688"/>
            <a:ext cx="3053011" cy="3456384"/>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http://t1.gstatic.com/images?q=tbn:ANd9GcQ0808aQ7nVMKentXW01YM2LJ3F1DJzUJSrl2ygwTMz0y0vVVLVOQ"/>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64864" y="620687"/>
            <a:ext cx="3168352" cy="3456385"/>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0" y="4365104"/>
            <a:ext cx="3053011" cy="1569660"/>
          </a:xfrm>
          <a:prstGeom prst="rect">
            <a:avLst/>
          </a:prstGeom>
        </p:spPr>
        <p:txBody>
          <a:bodyPr wrap="square">
            <a:spAutoFit/>
          </a:bodyPr>
          <a:lstStyle/>
          <a:p>
            <a:pPr algn="ctr"/>
            <a:r>
              <a:rPr lang="es-CO" sz="2400" dirty="0">
                <a:solidFill>
                  <a:srgbClr val="002060"/>
                </a:solidFill>
              </a:rPr>
              <a:t>María era obediente en obedecer los Mandamientos de Dios.</a:t>
            </a:r>
          </a:p>
        </p:txBody>
      </p:sp>
      <p:sp>
        <p:nvSpPr>
          <p:cNvPr id="6" name="5 Rectángulo"/>
          <p:cNvSpPr/>
          <p:nvPr/>
        </p:nvSpPr>
        <p:spPr>
          <a:xfrm>
            <a:off x="5864864" y="4365104"/>
            <a:ext cx="3168352" cy="1384995"/>
          </a:xfrm>
          <a:prstGeom prst="rect">
            <a:avLst/>
          </a:prstGeom>
        </p:spPr>
        <p:txBody>
          <a:bodyPr wrap="square">
            <a:spAutoFit/>
          </a:bodyPr>
          <a:lstStyle/>
          <a:p>
            <a:pPr algn="ctr"/>
            <a:r>
              <a:rPr lang="es-CO" sz="2800" dirty="0"/>
              <a:t>Dios </a:t>
            </a:r>
            <a:r>
              <a:rPr lang="es-CO" sz="2800" dirty="0" smtClean="0"/>
              <a:t>había </a:t>
            </a:r>
            <a:r>
              <a:rPr lang="es-CO" sz="2800" dirty="0"/>
              <a:t>dicho: </a:t>
            </a:r>
            <a:r>
              <a:rPr lang="es-CO" sz="2800" dirty="0" smtClean="0"/>
              <a:t>«Acuérdate </a:t>
            </a:r>
            <a:r>
              <a:rPr lang="es-CO" sz="2800" dirty="0"/>
              <a:t>de santificar el </a:t>
            </a:r>
            <a:r>
              <a:rPr lang="es-CO" sz="2800" dirty="0" smtClean="0"/>
              <a:t>sábado»</a:t>
            </a:r>
            <a:endParaRPr lang="es-CO" sz="2800" dirty="0"/>
          </a:p>
        </p:txBody>
      </p:sp>
    </p:spTree>
    <p:extLst>
      <p:ext uri="{BB962C8B-B14F-4D97-AF65-F5344CB8AC3E}">
        <p14:creationId xmlns:p14="http://schemas.microsoft.com/office/powerpoint/2010/main" val="626830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
                                          </p:val>
                                        </p:tav>
                                        <p:tav tm="100000">
                                          <p:val>
                                            <p:strVal val="#ppt_x"/>
                                          </p:val>
                                        </p:tav>
                                      </p:tavLst>
                                    </p:anim>
                                    <p:anim calcmode="lin" valueType="num">
                                      <p:cBhvr>
                                        <p:cTn id="1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1584176"/>
          </a:xfrm>
        </p:spPr>
        <p:txBody>
          <a:bodyPr>
            <a:noAutofit/>
          </a:bodyPr>
          <a:lstStyle/>
          <a:p>
            <a:pPr marL="0" indent="0" algn="ctr">
              <a:buNone/>
            </a:pPr>
            <a:r>
              <a:rPr lang="es-CO" dirty="0" smtClean="0"/>
              <a:t>Para tener una luz más clara sobre este texto, leamos desde </a:t>
            </a:r>
          </a:p>
          <a:p>
            <a:pPr marL="0" indent="0" algn="ctr">
              <a:buNone/>
            </a:pPr>
            <a:r>
              <a:rPr lang="es-CO" dirty="0" smtClean="0">
                <a:solidFill>
                  <a:srgbClr val="FF0000"/>
                </a:solidFill>
              </a:rPr>
              <a:t>Lucas 23:50 - 24:3</a:t>
            </a:r>
            <a:r>
              <a:rPr lang="es-CO" dirty="0" smtClean="0"/>
              <a:t>.</a:t>
            </a:r>
          </a:p>
        </p:txBody>
      </p:sp>
      <p:sp>
        <p:nvSpPr>
          <p:cNvPr id="2" name="1 Rectángulo"/>
          <p:cNvSpPr/>
          <p:nvPr/>
        </p:nvSpPr>
        <p:spPr>
          <a:xfrm>
            <a:off x="323528" y="2060848"/>
            <a:ext cx="5400600" cy="2862322"/>
          </a:xfrm>
          <a:prstGeom prst="rect">
            <a:avLst/>
          </a:prstGeom>
        </p:spPr>
        <p:txBody>
          <a:bodyPr wrap="square">
            <a:spAutoFit/>
          </a:bodyPr>
          <a:lstStyle/>
          <a:p>
            <a:pPr algn="ctr"/>
            <a:r>
              <a:rPr lang="es-CO" sz="2400" b="1" baseline="30000" dirty="0"/>
              <a:t>50 </a:t>
            </a:r>
            <a:r>
              <a:rPr lang="es-CO" sz="2400" dirty="0"/>
              <a:t>He aquí, había un hombre llamado José, el cual era miembro del concilio, y un hombre bueno y justo. </a:t>
            </a:r>
            <a:r>
              <a:rPr lang="es-CO" sz="2400" b="1" baseline="30000" dirty="0"/>
              <a:t>51 </a:t>
            </a:r>
            <a:r>
              <a:rPr lang="es-CO" sz="2400" dirty="0"/>
              <a:t>Este no había consentido con el consejo ni con los hechos de ellos. El era de Arimatea, ciudad de los judíos, y también esperaba el reino de Dios. </a:t>
            </a:r>
          </a:p>
          <a:p>
            <a:endParaRPr lang="es-CO" b="1" baseline="30000" dirty="0"/>
          </a:p>
        </p:txBody>
      </p:sp>
      <p:sp>
        <p:nvSpPr>
          <p:cNvPr id="4" name="3 Rectángulo"/>
          <p:cNvSpPr/>
          <p:nvPr/>
        </p:nvSpPr>
        <p:spPr>
          <a:xfrm>
            <a:off x="179512" y="5186809"/>
            <a:ext cx="8568952" cy="1569660"/>
          </a:xfrm>
          <a:prstGeom prst="rect">
            <a:avLst/>
          </a:prstGeom>
        </p:spPr>
        <p:txBody>
          <a:bodyPr wrap="square">
            <a:spAutoFit/>
          </a:bodyPr>
          <a:lstStyle/>
          <a:p>
            <a:pPr algn="ctr"/>
            <a:r>
              <a:rPr lang="es-CO" sz="2400" b="1" baseline="30000" dirty="0"/>
              <a:t>52 </a:t>
            </a:r>
            <a:r>
              <a:rPr lang="es-CO" sz="2400" dirty="0"/>
              <a:t>Este se acercó a Pilato y le pidió el cuerpo de Jesús.</a:t>
            </a:r>
            <a:r>
              <a:rPr lang="es-CO" sz="2400" b="1" baseline="30000" dirty="0"/>
              <a:t>53 </a:t>
            </a:r>
            <a:r>
              <a:rPr lang="es-CO" sz="2400" dirty="0"/>
              <a:t>Después de bajarle de la cruz, le envolvió en una sábana de lino y le puso en un sepulcro cavado en una peña, en el cual nadie había sido puesto todavía.</a:t>
            </a:r>
          </a:p>
        </p:txBody>
      </p:sp>
      <p:pic>
        <p:nvPicPr>
          <p:cNvPr id="1026" name="Picture 2" descr="http://1.bp.blogspot.com/_r52yyYQjoi4/TCuE7cdyXzI/AAAAAAAAAfk/4q2HPJurVfI/s1600/muerte+de+cris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724128" y="2060848"/>
            <a:ext cx="3240360" cy="23042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35853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1000" fill="hold"/>
                                        <p:tgtEl>
                                          <p:spTgt spid="4"/>
                                        </p:tgtEl>
                                        <p:attrNameLst>
                                          <p:attrName>ppt_w</p:attrName>
                                        </p:attrNameLst>
                                      </p:cBhvr>
                                      <p:tavLst>
                                        <p:tav tm="0">
                                          <p:val>
                                            <p:fltVal val="0"/>
                                          </p:val>
                                        </p:tav>
                                        <p:tav tm="100000">
                                          <p:val>
                                            <p:strVal val="#ppt_w"/>
                                          </p:val>
                                        </p:tav>
                                      </p:tavLst>
                                    </p:anim>
                                    <p:anim calcmode="lin" valueType="num">
                                      <p:cBhvr>
                                        <p:cTn id="13" dur="1000" fill="hold"/>
                                        <p:tgtEl>
                                          <p:spTgt spid="4"/>
                                        </p:tgtEl>
                                        <p:attrNameLst>
                                          <p:attrName>ppt_h</p:attrName>
                                        </p:attrNameLst>
                                      </p:cBhvr>
                                      <p:tavLst>
                                        <p:tav tm="0">
                                          <p:val>
                                            <p:fltVal val="0"/>
                                          </p:val>
                                        </p:tav>
                                        <p:tav tm="100000">
                                          <p:val>
                                            <p:strVal val="#ppt_h"/>
                                          </p:val>
                                        </p:tav>
                                      </p:tavLst>
                                    </p:anim>
                                    <p:anim calcmode="lin" valueType="num">
                                      <p:cBhvr>
                                        <p:cTn id="14" dur="1000" fill="hold"/>
                                        <p:tgtEl>
                                          <p:spTgt spid="4"/>
                                        </p:tgtEl>
                                        <p:attrNameLst>
                                          <p:attrName>style.rotation</p:attrName>
                                        </p:attrNameLst>
                                      </p:cBhvr>
                                      <p:tavLst>
                                        <p:tav tm="0">
                                          <p:val>
                                            <p:fltVal val="90"/>
                                          </p:val>
                                        </p:tav>
                                        <p:tav tm="100000">
                                          <p:val>
                                            <p:fltVal val="0"/>
                                          </p:val>
                                        </p:tav>
                                      </p:tavLst>
                                    </p:anim>
                                    <p:animEffect transition="in" filter="fade">
                                      <p:cBhvr>
                                        <p:cTn id="15" dur="1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nodeType="clickEffect">
                                  <p:stCondLst>
                                    <p:cond delay="0"/>
                                  </p:stCondLst>
                                  <p:childTnLst>
                                    <p:set>
                                      <p:cBhvr>
                                        <p:cTn id="19" dur="1" fill="hold">
                                          <p:stCondLst>
                                            <p:cond delay="0"/>
                                          </p:stCondLst>
                                        </p:cTn>
                                        <p:tgtEl>
                                          <p:spTgt spid="1026"/>
                                        </p:tgtEl>
                                        <p:attrNameLst>
                                          <p:attrName>style.visibility</p:attrName>
                                        </p:attrNameLst>
                                      </p:cBhvr>
                                      <p:to>
                                        <p:strVal val="visible"/>
                                      </p:to>
                                    </p:set>
                                    <p:animEffect transition="in" filter="barn(inVertical)">
                                      <p:cBhvr>
                                        <p:cTn id="20"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5050904" cy="2952328"/>
          </a:xfrm>
        </p:spPr>
        <p:txBody>
          <a:bodyPr>
            <a:normAutofit fontScale="92500" lnSpcReduction="20000"/>
          </a:bodyPr>
          <a:lstStyle/>
          <a:p>
            <a:pPr marL="0" indent="0" algn="ctr">
              <a:buNone/>
            </a:pPr>
            <a:r>
              <a:rPr lang="es-CO" b="1" baseline="30000" dirty="0" smtClean="0"/>
              <a:t>54 </a:t>
            </a:r>
            <a:r>
              <a:rPr lang="es-CO" dirty="0"/>
              <a:t>Era el día de la Preparación, y estaba por comenzar el sábado. </a:t>
            </a:r>
            <a:r>
              <a:rPr lang="es-CO" b="1" baseline="30000" dirty="0"/>
              <a:t>55 </a:t>
            </a:r>
            <a:r>
              <a:rPr lang="es-CO" dirty="0"/>
              <a:t>Las mujeres que habían venido con él de Galilea, también le siguieron y vieron el sepulcro y cómo fue puesto el cuerpo</a:t>
            </a:r>
            <a:r>
              <a:rPr lang="es-CO" dirty="0" smtClean="0"/>
              <a:t>.</a:t>
            </a:r>
            <a:endParaRPr lang="es-CO" dirty="0"/>
          </a:p>
        </p:txBody>
      </p:sp>
      <p:sp>
        <p:nvSpPr>
          <p:cNvPr id="4" name="3 Rectángulo"/>
          <p:cNvSpPr/>
          <p:nvPr/>
        </p:nvSpPr>
        <p:spPr>
          <a:xfrm>
            <a:off x="395536" y="3890665"/>
            <a:ext cx="8424936" cy="1569660"/>
          </a:xfrm>
          <a:prstGeom prst="rect">
            <a:avLst/>
          </a:prstGeom>
        </p:spPr>
        <p:txBody>
          <a:bodyPr wrap="square">
            <a:spAutoFit/>
          </a:bodyPr>
          <a:lstStyle/>
          <a:p>
            <a:pPr algn="ctr"/>
            <a:r>
              <a:rPr lang="es-CO" sz="3200" b="1" baseline="30000" dirty="0"/>
              <a:t>56 </a:t>
            </a:r>
            <a:r>
              <a:rPr lang="es-CO" sz="3200" dirty="0"/>
              <a:t>Entonces regresaron y prepararon especias aromáticas y perfumes, y reposaron el sábado, conforme al mandamiento.</a:t>
            </a:r>
          </a:p>
        </p:txBody>
      </p:sp>
      <p:pic>
        <p:nvPicPr>
          <p:cNvPr id="2050" name="Picture 2" descr="http://t0.gstatic.com/images?q=tbn:ANd9GcR4DHWR2W2QUyQo1KHYOXESH1CzjErtUmczE4ojqZrlw5mMU6vI1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0112" y="260648"/>
            <a:ext cx="3425180" cy="29195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71770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4618856" cy="6192688"/>
          </a:xfrm>
        </p:spPr>
        <p:txBody>
          <a:bodyPr>
            <a:normAutofit lnSpcReduction="10000"/>
          </a:bodyPr>
          <a:lstStyle/>
          <a:p>
            <a:pPr marL="0" indent="0" algn="ctr">
              <a:buNone/>
            </a:pPr>
            <a:endParaRPr lang="es-CO" sz="4400" dirty="0" smtClean="0"/>
          </a:p>
          <a:p>
            <a:pPr marL="0" indent="0" algn="ctr">
              <a:buNone/>
            </a:pPr>
            <a:r>
              <a:rPr lang="es-CO" sz="4400" dirty="0" smtClean="0">
                <a:solidFill>
                  <a:srgbClr val="FF0000"/>
                </a:solidFill>
              </a:rPr>
              <a:t>Cap.24:1</a:t>
            </a:r>
            <a:r>
              <a:rPr lang="es-CO" sz="4400" dirty="0" smtClean="0"/>
              <a:t>. </a:t>
            </a:r>
            <a:r>
              <a:rPr lang="es-CO" sz="4400" dirty="0"/>
              <a:t>E</a:t>
            </a:r>
            <a:r>
              <a:rPr lang="es-CO" sz="4400" dirty="0" smtClean="0"/>
              <a:t>l </a:t>
            </a:r>
            <a:r>
              <a:rPr lang="es-CO" sz="4400" dirty="0"/>
              <a:t>primer día de la semana, muy de mañana, fueron al sepulcro llevando las especias aromáticas que habían preparado</a:t>
            </a:r>
            <a:r>
              <a:rPr lang="es-CO" sz="4400" dirty="0" smtClean="0"/>
              <a:t>.</a:t>
            </a:r>
            <a:endParaRPr lang="es-CO" sz="4400" dirty="0"/>
          </a:p>
        </p:txBody>
      </p:sp>
      <p:pic>
        <p:nvPicPr>
          <p:cNvPr id="3074" name="Picture 2" descr="http://t0.gstatic.com/images?q=tbn:ANd9GcR6nBdlaRzpCLX8G7h0tcponGvSsQ_gTHiht3GJ2eupXj-3tfHSX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36096" y="836712"/>
            <a:ext cx="3456384" cy="50405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575949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9"/>
            <a:ext cx="8229600" cy="3888432"/>
          </a:xfrm>
        </p:spPr>
        <p:txBody>
          <a:bodyPr>
            <a:normAutofit lnSpcReduction="10000"/>
          </a:bodyPr>
          <a:lstStyle/>
          <a:p>
            <a:pPr marL="0" indent="0" algn="ctr">
              <a:buNone/>
            </a:pPr>
            <a:r>
              <a:rPr lang="es-CO" sz="3600" b="1" dirty="0">
                <a:solidFill>
                  <a:srgbClr val="FF0000"/>
                </a:solidFill>
                <a:latin typeface="Agency FB" pitchFamily="34" charset="0"/>
              </a:rPr>
              <a:t>Note que el apóstol San Lucas menciona aquí </a:t>
            </a:r>
            <a:r>
              <a:rPr lang="es-CO" sz="3600" b="1" dirty="0" smtClean="0">
                <a:solidFill>
                  <a:srgbClr val="FF0000"/>
                </a:solidFill>
                <a:latin typeface="Agency FB" pitchFamily="34" charset="0"/>
              </a:rPr>
              <a:t>tres </a:t>
            </a:r>
            <a:r>
              <a:rPr lang="es-CO" sz="3600" b="1" dirty="0">
                <a:solidFill>
                  <a:srgbClr val="FF0000"/>
                </a:solidFill>
                <a:latin typeface="Agency FB" pitchFamily="34" charset="0"/>
              </a:rPr>
              <a:t>puntos muy importantes:</a:t>
            </a:r>
          </a:p>
          <a:p>
            <a:endParaRPr lang="es-CO" dirty="0"/>
          </a:p>
          <a:p>
            <a:pPr marL="0" indent="0">
              <a:buNone/>
            </a:pPr>
            <a:r>
              <a:rPr lang="es-CO" dirty="0">
                <a:solidFill>
                  <a:srgbClr val="FF0000"/>
                </a:solidFill>
              </a:rPr>
              <a:t>1</a:t>
            </a:r>
            <a:r>
              <a:rPr lang="es-CO" dirty="0"/>
              <a:t>). Menciona específicamente el </a:t>
            </a:r>
            <a:r>
              <a:rPr lang="es-CO" i="1" u="sng" dirty="0"/>
              <a:t>viernes</a:t>
            </a:r>
            <a:r>
              <a:rPr lang="es-CO" dirty="0"/>
              <a:t> como “día de la preparación” </a:t>
            </a:r>
            <a:r>
              <a:rPr lang="es-CO" dirty="0">
                <a:solidFill>
                  <a:srgbClr val="FF0000"/>
                </a:solidFill>
              </a:rPr>
              <a:t>(Luc.23:54</a:t>
            </a:r>
            <a:r>
              <a:rPr lang="es-CO" dirty="0" smtClean="0">
                <a:solidFill>
                  <a:srgbClr val="FF0000"/>
                </a:solidFill>
              </a:rPr>
              <a:t>)</a:t>
            </a:r>
            <a:r>
              <a:rPr lang="es-CO" dirty="0" smtClean="0"/>
              <a:t>. </a:t>
            </a:r>
            <a:endParaRPr lang="es-CO" dirty="0"/>
          </a:p>
          <a:p>
            <a:pPr marL="0" indent="0">
              <a:buNone/>
            </a:pPr>
            <a:endParaRPr lang="es-CO" dirty="0" smtClean="0"/>
          </a:p>
          <a:p>
            <a:pPr marL="0" indent="0">
              <a:buNone/>
            </a:pPr>
            <a:r>
              <a:rPr lang="es-CO" sz="3600" dirty="0" smtClean="0">
                <a:solidFill>
                  <a:srgbClr val="FF0000"/>
                </a:solidFill>
              </a:rPr>
              <a:t>¿Por qué se le llama «día de preparación?</a:t>
            </a:r>
          </a:p>
          <a:p>
            <a:endParaRPr lang="es-CO" dirty="0"/>
          </a:p>
        </p:txBody>
      </p:sp>
      <p:sp>
        <p:nvSpPr>
          <p:cNvPr id="2" name="1 Rectángulo"/>
          <p:cNvSpPr/>
          <p:nvPr/>
        </p:nvSpPr>
        <p:spPr>
          <a:xfrm>
            <a:off x="179512" y="4581128"/>
            <a:ext cx="5616624" cy="1569660"/>
          </a:xfrm>
          <a:prstGeom prst="rect">
            <a:avLst/>
          </a:prstGeom>
        </p:spPr>
        <p:txBody>
          <a:bodyPr wrap="square">
            <a:spAutoFit/>
          </a:bodyPr>
          <a:lstStyle/>
          <a:p>
            <a:pPr algn="ctr"/>
            <a:r>
              <a:rPr lang="es-CO" sz="3200" dirty="0"/>
              <a:t>En ese día se debía preparar todo lo necesario para el sábado. Lea </a:t>
            </a:r>
            <a:r>
              <a:rPr lang="es-CO" sz="3200" dirty="0" smtClean="0">
                <a:solidFill>
                  <a:srgbClr val="FF0000"/>
                </a:solidFill>
              </a:rPr>
              <a:t>(Éxodo </a:t>
            </a:r>
            <a:r>
              <a:rPr lang="es-CO" sz="3200" dirty="0">
                <a:solidFill>
                  <a:srgbClr val="FF0000"/>
                </a:solidFill>
              </a:rPr>
              <a:t>16:22-25). </a:t>
            </a:r>
          </a:p>
        </p:txBody>
      </p:sp>
      <p:sp>
        <p:nvSpPr>
          <p:cNvPr id="4" name="AutoShape 2" descr="data:image/jpeg;base64,/9j/4AAQSkZJRgABAQAAAQABAAD/2wCEAAkGBhMSERQUEhQWFBUVFxUYGBgXGRwaFxcXHRcYFBcXHRcYHCYeGBwkGRcYHy8gIycpLCwsFR4xNTAqNSYrLCkBCQoKDgwOGg8PGiolHyQsKSksKSwsLCwtLCwsLCwsLCksLCwsLCksLSwsKSwsLCwsLCwsLCwsLCwpLCwsLCwsLP/AABEIALcBEwMBIgACEQEDEQH/xAAcAAACAgMBAQAAAAAAAAAAAAAEBQMGAAIHAQj/xABBEAABAwIEAwYDBwMCBQQDAAABAgMRACEEBRIxBkFREyIyYXGBkaGxBxRCUsHR4RUj8BbxM1NikrJyk8LiFyRD/8QAGgEAAgMBAQAAAAAAAAAAAAAAAgMAAQQFBv/EADIRAAEEAQMCAggGAwEAAAAAAAEAAgMRIQQSMRNBUWEFFCJxgZGh8CMyUrHB4RVC0fH/2gAMAwEAAhEDEQA/AKjjckeQDqYKo6CnfC6h2I7pRPI8qtL/ABbeEpSoXk+1V9pyVrVsAom3zrE91hatm1HtN3ohKKgwboXcbUalNUOEJ5Ueis0RUsVHiWyUEDeDVlRUTizi4pUW29+tU5vGKKpJJorPstc7ddib1pgcORIIAPnWhpaBhKIJ5W+KOoUTw/xW5hlwolSPjFAqMLAm5MeVOcbwK7pC0KC5EmBUe5gw5EyN7stHCIzrjkl1Kmlyj8Qq28PZ0yEAlQ7165xlmRqeKmRCVDmaeN5KA32ZVccxSJWtoUo0ldPYxaF+FQNExXL8nYdZdQAslJNdPSqwrPSavCKjXUk1pVK1A6mgcThAeVMlih3UVFFXcXlSTyqu4/h9O4tV6cZml7+GSQraR50fUIQ7QVzvFZG6m6TNCoxTiNwRVzfcRyUJoZzDjYiZp3UB5QFvgq+1mQO9Et4wclUVickbVsINLMRki03SZFQtaVLITAY48xNToeSdjVe1OJMEGm2U5C/i1Q2pKR5m9Kc3ZyU1lvNAIpxQoVeESRtSPGl1h1TazdBg03w2ZJUkTVllZQ32UbmHUna9aoSs8oo8OJNwayKpUUErDKi5ofs6ZPuAJNxS1WJSNyKdGPFASsDdbaRUBx6a1+/Ttf50/CBFaayhfvC/yn4VlTCiuAfvTvL2tTZikq03qxZBdNKm/Kjj5RWWtaRFMUpqFlHeNFpTSGnCM8rTTWBNSaawJolFXM9wKQsKgQd6U4vhhp4SDB8qt+Z5al5vQqqo7hVsOhI8FIdbTYW+BzXt2kKtYrhUtLEAm4vXQ8kwWhEzYjY+lQF9Ji1M8FpkXpb5C7la44msvaqHicodRjFuIFt460DjZ1zqgnlXYGcuQszEk/5/nrVTzzg1PbhZiOaRtVO1GxtuSWaMSSbQqnky3FPoTvBrqSdhVLf4b7N9DzXdSPEOtWRjPUKtN9quKZsg3BZ9VpzA7ajzUZraajdVYnypqzIbEY4J6mOlV53ihS1lCE6SOawR9aPy/MSUklBNzevcQ6wvxJj1FTCpBjLXnbrfEdE0I2rDMrCXCpSSe9c+nvai15Y3u2sp9DVceOh0pVCwevv1q28oHixSuJ4IwGKGrCu6D0B1D/tPeFVrOOFMZhJJIW3+ZJke4NxQK9JdQGyWuqgfoRTDPcRidAQnEF5B31QVAdNQua0W05Iz5f8AFz2RzRvADrHmli8epH/ESI6it2cYhfhNQtuNgDtEK/SiE4NL0JZSSrkEgz8KFdBRYpKdJKojrVYVmbiFyyso9DXSEfZjjMSgJUA0OZUZPwH70JnH2IrYQFIdLlxNojztRBzByrpx4XOsQ0twlZlRNyeZNDpxJB8uldfb4WRh2gnTqXFcv4hwC0uqUUwCaKOVrztRzacsbutANFZPdmmbWGfO6o96WYXEaeZqx5S6lwbGmuwswyhRlZPiXUreUN89RpyoNo3ArEY5vkQKTuKOgliMqRybr1OR3kCKcIfSdlCtgodRV7ipQSj+iK/MPhWU3jzrKrcVdIkop5w/zpOaa5Ebmrl/KqZynzXiokULh/EaNSKQ1MK9ArEivQK9SKJConBSzMsr7S4MU2cTUZFKcLTY3FuQqqxiy0opcT/NTuZskEaefKmmZ5aHRaxHOkuHypaFnSQfM/tWOZ3TFrt6L8c181Zstx6koPU7HoP8vXhe85pOvFlAlSifShv66pRhCCa5Ejny8rtM0gbwnanAbUlx2ES2pJixVy9aIaxDn4gBU4c1CDei00pifR4WfWaPqx+Y4TRpUgR0rXEeFXoaHwOK/CoR0PKicSnuK9DXoAbC8iRRIKQ5TiVhvwSJNTuYtB8SCPaosoedDQhAIk/WiHcw/O2R86hVIF1DStjHy+tIHspQt5QChbz9afqfZUbjT7R9KUN4Bpx5d4HK8UTVEpxmTrQpMXk7/wC1SKwrqNlT5GjMflCkrRocVvzvTHLMledfS2VBQJ73pz/zzq1FJwzww9jPGnQgbq6+QH611LIeGGMKmG0CeZ5n1NFYPDJbQlKRAAAooG1WAoVLqFY4hKhBvUCjUZd0W3UeVWhAVd4ly/sxqAkfT+K4/wAbYlBCgLmu650P7DmoydJ+lcH+7yok3vvS9tOsLSZyY9pVNaylxWyDT3KskxQTpQkCeZqwtLCdyBTbLM5ZSoalj4018zq4WQNCQOfZ9iijWt0D2/mlSeFHbkrFq6HnvFbKkhCFCkOJxAIGkiPKgjkeSiLWqtp4YUCNS/hReFZQ1I0lxQ9/rTHEvX9qTYfGqGqEkyd6c+0LQjBn5/5P0rKFU87P/DNe0CZSsZa2onC4kthSomBRYy4wkxuBQmZFTIEc+taniws7TRWnDPGPalRcGmDFXTC4hKxKTNcy/oxUqQYnpT/JO0w8xcedKcwchEHHursBWAUFlWY9qDaCKOTSkwLFCoiiporTELCRJoHkAWUyNhe4NahXngLc6VYl1XIVK85cmh3HldRXnppjK6+y9lotI2BtDnuleIxaknvNkjyrEZ4BZDZB60Sta1VqMJF1UALa4XTNEZUYcW5dR0pqVrETttS3EYzUdI8IqZhZUbbDeo5mMqgrNhFBxOlW9RupWhChqkQYmg8pxELB5G1PMa1KFehrraOQvZXcLxvpSDpTWODlVvKcY8lsd0RJjb+KIdzZXNA+YrTL2Hw0kpUCm9j0rZxDvRCvaK2LlKBWZNnxI+lJ2UsKdXJ0jlTZzVzakeVJkNtKWrWj02ola8x+DSFo7Nwn0M10L7PcqUEqdWZKvDP5R/k1QcJkbbmJbQ3qE/TnzrtWXYUNtpSNgAKsKIgCTW7hrVoVjhq6Vd1C/iQmJrRlxIMnc0LiXSXdIHLepHHFgdzT7/xVqIbiKSysJ3UCB6muEcTcLvYVIUXpJ5bfOuwZpnziQQuCeQrmH2juOEocUZHSNp2qMeA6kRiJYXeCqKMGs7qNeKy7nJ+NHt4F3SFTY0cMnWpIK1WFaNwCz0q2cD5mmGToWHB3yR0og5ZeJtTv+mIbbkC9TcFNqHxK7KPlXuTZwUoGpNuU/tFQY5cNKPlTDK22VNNlRXteKFwRNKGOeq5yD0t7culZU+NxGGC1Aavn0rKXsV7l2zBcPILaJPIVUvtGyQNtpIPP/PpWmC4qV2aO8dhS7ibNjiEhJNajwkoHImVLWkJ9KdY/ArSSCKC4ZWlp1JUdlJ+E3p7xDmaCuyhED9aotHZLDnVlBcNAjXPWngFI+HsUFFccjTkK9hWORwYVsha6QClJBilOYLVPeBAp0kg7GDWYtsFMG9c+cGYVa7eirTmyLVUWTyrQYYnetsQ8GydUR1rRWKBEg2rkPjLDTl6aOUPFtW6oSL0jzPNp7qTUGbZofCDelTTZ571pihxucoZPaoJ5gWkQNSh8aZjSRCSAOdVpAb/GD6iivuLahLUqI5FX80L2DuSnjKsIRAEVvmOeLSggAGRvVX+9uotpUBVjzHK1DAtOEXIE+4rXooi1xzgrzvpqtg8VT/8AWrrJ0HVA6A/vW7XHaiZAV8D+1I8zfUFESOX0oBOYOD8Q+FdvpheV3K8o41URdB+H+1bYRYWSooB1XuY6VS28e4RBX8qumWYDtUoAVBsN9zYUtzdoKMGyrhwHkgLqntMR3Rz9f88q6A85pFLeHstDLKUDkB8aNxmwoAjRTG1eLrzDHu1j+xokPdL334IIQVEmLVjwXyApPjM80OpSDYb1Pi86Vp7tvM0BeBymtjc7gKt8UPpJFu+DdPl1qn8YoCm0DSdJIN6bZviVKxUq/LuNt5+O9bYYa0lDo1oO1ZzJTrWxsZ6Zaqx94TpSNoFeHFjaa1zfJUtOEIJCDt5eV6BXgJ/Ea1NcHC1znAtNFM2VJmaKx74KABSD7grks0ZhGClMFWr1pjBlAeFrjiAgatpE+lPWOLMMlCWwmIAExbbrVfzMHSkASSRascwi47zZFvy/zVyM3HlRrqTfEMYRaio4gAm8d23zrKoLuHTJuBc2rKX6u79ZRdXyC6Jg3JbSa2eVtNDYPGgiwgTtU2rUtCRzNabNJdIyNqxzBKdWEouTVgw/C61AXFHYLJPu7naKNoI9Nv2pbn0FGss0q/kuXuYYqKzc8hTb7wVc6gxyTrN5vR2Gy88yBXNdueV2WbIm0oNKuRNTpcWSATvzowYcCgcU+LQRZVGIiOUt+qHDVtjshadQUr585qt4fh1TTpRrlvlO/pVhzDM0pTqJjpSbK85Drip5G1RzWuxSKGaWPN8prjuF2XkCBpWBZQqr4rh5xowoW5KG38VdmnqMQNdiAR51JIQ8YwtGm1z4HWchc6Vly42oJeHUgyJB8q6PjeHAoSydKhun8J/b2pDiWlpstGk9TcfGubIySL8wwvRwa2LUD2TnwSTCZmVjs12J50Zmjrow5SpwqSNh5VBjEOcmgfMUzy7B9vhXQuykj5RNFpj7fsrF6UjDorPZc1xOD1Enf38qHRlSp2n3FGuNRsedQpSscz8a7ocV44tC2RlpH4fmP3rpf2f5MFqDhHg29f8APrXPcO04ogCST513PhbLOww6E84k+vOgLt2FYan7QtUeLNbNrqPE1ESJwu1e4gd01GwYFavYkyE9aiEhIOI8p0sa0+JN/wB6pGY8SzATaus43D621J6iuV47hYKU4mdJSbUE7BdrRp5iBSWOY0OAib8j50Bh84UglChf9OtL3F6VKSFCUmCKZNgPoCSIWNjWRzFtD9yMxbYeb6EbUjXhIHePeppgm3kq0lsnzmxoLOnUpXpUCldpHl70yCx7Kz6hoI3KFnDg1I8ALCo8K8K8fXet0fK55Q2YPaVN3i9G5a/95UtLjwbA2MfuaDDbank9oYAFeZjhMP2ajqvytQyOBwFGisoxf2fYcmfvYv6VlVjDYNopE73+te1fTk/X9FfUZ+lfQv8A+PMJFmyPQn96ER9m7GvUntLG0KsD7ir6rDSkA29KAxOaN4ZQQ8NCVeFw+EnoVfhPrvStuzJNBaA7fgCylRyFxCYSSbc4moMVw4+4IBSI/N19BVoUdQBBBB2jp1qRlCuoj50RG40UDXbMhc8w3DGJbcPaBKkxbTf5GK0Vhn3JSE6IPORb4V0TF4iCEhCl73AsPegXsWhsS4gonc6be52oCBGcFHmTJGVR28uxCEqASlfnqpG6lbB1uohM3MyOntXQHMBhXdTiMQ4hO6tEafgUn5UFjcvwWgJdxDrg8wkD/wAKB8zQPacM+YRNhN4Bv3Fckz3GfeXfEUtDkDvS3KH1NYjfuG37V2tv7PsI+0VNNkflJsFfpHmKTP8A2REyQ2kEbQq5+lGL24GEDjbsnIQ+XvzHOm7WLCTsYrZr7PHWxCHUyDaQenl/NDHA4xpULYKgOaIUI9r+1U2xyjLgUzZc7TwqCfUUYvKyRJUFW6UHgTqO2k8wRBHsb02DwTYCTThR5SiSDhUfNuGVshTms9nPh5if08qWsK7NKwlXiBB+tdGxrGtpWrYgz9K5a0YtPOuJrY+k4OZhen9HTesxlsmSMKgvNaVqCjsSKi+8JH4qO4uw5Q9qB7qqQsALcQlStKSoAnoOZrtwASMD15nUgxSlngU4y7OFIeQqQQD8+VXlP2hYxJ7qUqT08qHwf2cYJQBTijPTUP2pw3wCgeF+fhVEs7JYtSYf7XtJh1kz1Sakxf2uNmOzaM+dqoeb5XoeWiZg1MxloVpAEkwKcI2kWll5BXSMB9paDAcbUmeYuKsuW49GIIWjw1ybNWS2lWndIH6foa6BwG8VYZCiL0PTo2i32FdKpnEOHSl+8wsGYq3g2qrcUsFSkqH4TSdS4NjLj2VxZdSrDfAmBJKiheomSdS7n415mHBrSE6sNrCwdiSQfK9MkZksA90W60vxfGbqVaUoSff+Kwwahk+AVpIMaCw+aLK9GhQUkgGxIHnNV3jnIktuJX22pSolNrfA/WrHh+IsQNR7NEqM8qRZylT7naOJBMRAmtTBsNqnvMgoqrDDqGyqKS5tR+Mw9xpbCRHUUAvCLnY1qY6+Vlc2kMjEt9se0VHSrE1w9hHkDXigCfQUjw4U2onQFT+YUPm390QG0oPUWoXs3nBpRprkK5NfZ/hABGJBHtWVS2sMAAL/AB/mspXRk/WUe9vgvrZttR3MeVZim21JhxKVJ5hQBHztQCszuYv0qVpaXLG/VJ51sscJe0jJU/8AaRcJSn0Av8N61D6XLaFesQPjXmFyhDZMFRBuEqMpHpIkelGzVBpPIChIHC1QiBXiyelRKxkG8Rbnf3FS9t0v71dt4CGilWPybDuSFNgTvEpn10xPvUOAybCtGUtJnqrvEehVMe1MczzNphBW8oJA67nyA50qy9asYntk/wBtCpCZFykGNUc55GsjgzfQALvctrC8x+0SG+/Fpx9+FeJzAc4rT+nJSL3Ebk1CcpCxJET+GZBHrTC6QcBJAi7o04gHwm9bLb1W1QecfSoMPl+ibyOU8v3qZOGAvej9o8hLO0cFRvZYhW4B6yN+l6W4nhsj/hKjyVMfGnKCY6/KosZi9Aki3M7gesbVZa2rpUHOugqhm4xDDaitBKIgqT3gB5xce4qpNZdhlf8AOB8go/oa6i3xC0QJNjzHeHxFehtCrpjSdqwTNY82CD5LpQ6iSFpFEea43mXAYxghgrJSfxJge5MfSgUfYRiwkntGdXJJ1fWP0rufYxsK2bNXG/pjaMLPM8zO3u5XBG/spzFomGm1/wDocj/yAp3wn9l+NU9rxK1Mtg+EL1KV7gkJHz9K7J2g/MKjS+o9D6Ub5QcFKDfBD4TI2GkwhtI9hJ9TuaXY7gvCuK19mEK6psflvT9C53BqVTdE2yLCAmuVzrOvs6KkL7JclV4V7cx6Ux4KytTWHCHBCkkiPcxVuFYpAomynuoQOyAdNqq3EziUpBUrSCYq7L0jlNQYnK2Xk6XW0LSeSgCPnQyObICxRttyubrylt9vSl2PMGgl/Zy4TKXQf88jVjzz7KEKJVg3lMK/KZU38CZT7H2qtu8LZyx4Cl4D8i/0WB9aXHGyMUG0mEl2bWf6GxCdjPof3qN/hV6PCfka1/1DmrP/ABcO7/7ZI+KJFSs/aktJh1uD52PwUKbhVlKMTkzyN0n3SaBW0obpH+eoq94b7SWVeJH60aOKsE54wm/UfvU+KK/JcyU31TXowgP+Gum/dcud5I9rfQ1C7wVhF+BZT6Kn6zRBAaXPBlyeg/z2rKvJ+zpPJ8/AVlFlDhFjikNkCO4q4UIII9OR2tVzyNZLXaOAIPeMdEg2Kp2JF45TXPsn4b0R2w/szrI0mRH4ffb0p9mPF6SwpSe7qSpMGQoL2IjaQIPmDWWB7hZf8AujqGtdTY/iVdE4hKgFBQUkiRBBB8waHfxB8KRFvST0mvnnD43ENGWXlJvtJg+1Nhx9j40qUDHPb6ULtY4jA+qJvo4X+b5hdnGECYU4u6dVz5npttb2pNm/HDTEoYAcdhRjUAkAJKiSSRyBtXJsVnuJest4gdATPxNb5VgUqVK5I8zJJ5b+cVn9YecDH7/NaxoYxl7t3lwP+q1ZHhHszxAexZV2Kb6dguJ7o/6Z3+Hp1Nt4JhIAATAAHTYW5D9qo2AznSkbBMeEEbbSBNNsLnU/iEkQOXx863aYtYK7rFrd8p8hwOysS8d/dDZQuCmdcdyZjSeh59KKDgpGnGHr8f8AL1o9miU7mJ9a2B1LmlhPAT5ToFBsYpKSQVKMyZVyvyPS4qtZpn4bT4vUzSZfERvKiRPrIiYj4Ul84BWmPSOcLXR/vKZ8W9YcUmK5xiOLOzF1chy+XtatP9ZC3e1TOx5Deq9ZCnqT1YOJuGUK1P4aEOi5Aslz1Ttq8+fOi8JjUFCZUEKIEp2g8xSljPVK2vYG/MfpUmZYQjQQRKkyR5issjWOJLBnum+21obIfcnyVnkqfevFE86rbKXEwdJExedIM7XUQKe5UrUJccBsTpTcQOZWBB25fE0kRuca/lCSALUqEA2Fz86kUl9PgbBEcyAZ96ObeQLAx5AH6gVucUn9djWpmkYMl3yWd0zj2QTL2IMakafQpI+s/KiZVzrHcxCZ7qpHKwJ9JNDuZpJASOhMzMSJ9DBpjmNH+xVAOd/qpkg1sUEnahnMSlUpUCYA1BMkX5ardQf969XmoCiIkX2vB6ETz+FKDWjkq6ceApHNGoJUsAmYE3Mb1u46hFj0vOxHqel6T42HUKhCFoMz2gIVqF0qEJ5KE8uVY9hy4B2y9CwL9kd7XPeTMweQ+NUJQ2y0BM6d1uKK7VtwKCCVahBVMH6bxt6VphFFJUyErbtCF91SXBc20xBF7EDrekGKykt3Q8pcXCNl22ChN09f5qZjiVzUpC0BCx1BsbFIKZlQuLi0UhupG6pG19fqFqdpbH4Zsffb+lZyhQCiQFAbBNyR6H96HeabcTJTIJjStBBtYyFD60Fl64lQS2lSvEW06fzQLwbXud6KTmWylAcxqBvFz5biDa1araR4LIWOBSh7hDArMnCtz5IA+grVHCOBIgMpA94+tWZZChAWQSPFAkH3qHDsG+pQVAiY0yZ6RsBFwTN6WY5AcG1W8d1WFcAYBSpCCk+S1AfAGK9xHBGHiEakeaVqB+RqxYhqBte/hBV8heq7i+IQlWlOhZTvqRseYvBrLNN0Rci0RRGU1HlJ3OD8QCQnGL08pAJ+Mj6V5Tb/AFKP+Sj2KgPgDWVn/wAjD+r6FP8AUZv0/UKwtYlJEghQPMbfzQmc8Ls4lGnYg6rWAJsTHnXLHM/U2kBCiPPmOn6U9yv7W1CEvMhV7qQYMQADB5z5xW+LVtlH4gpBJopIjujNrXMvszcBPZR3eRO/pb61XXuFMQhQCkQTtfn0rquX8W4d9OpLqRYSFd1Q9R+tGPAOpsmQRudj50R00bxbCqbrJY8PC4qrJnUq0rSEnmDb39KNRgHgAEAWN77E866S1lLZd1OnVpskTI2hQPUXHwpuEtA2Sna9txsJpTdETkmk0+kKxtXKGGXU6kuFKSkDTInVe41A923Op1vvgwnTp2B/Eec/zXR8Uy0oeFBUnckCUjlvtSs5UytUzO894AdaMwObw5Qazdy1VxzM3kNJTK3Fq337vOJiPK1Df1N83KSmbCTcegPKrthMhwyh3UlYPOSR/wBwtRIyTDnUdIIsD0kHai6Mp7hB61GP9VzjEvvrQEqE3vsLe259uVYrLVqsJCTY9Y8oromaYdhDS4SgK8IPmf5pHhcLh0mHHUmBJ7wA8hv5Up0TwaJCazU7hYaq+3wQp2FBxSiDBATEA+c3pzg+Bzh1BQRqVJAmDFrmmLnHuDahIUSEj8CZE+uxpBm32llw/wBlBtIBX69AennUc2Josus+SoO1DzVUFcsnYaaSpx1SABIMkAA7fGqk3nwcdP8Ay5ABJMBMnvfDlVRzHNVvqClxIHLY+ccq6DwhwT3O0xYPeEhraBvK4vJ/Ly59BTS6QhsYqvvKqRjYQXSGyUG7mjHalRcMmCOzRKvYC5+H1pzk6lqEdjiVCwSS32QCRy76knkPI1YFKZw4AQkIKr9xBJMRJJSDytJqHB4pJAWNYSTbVEX6AGwnyuVCmMhbG72jZ8vspMuq3t9ltDz+whkqxAUqWHlJJsCpiw5x/dHz/ihsbn2Jb2wGIV5hTahHkG1rP+9McTj1Dw6pCTMkRANj3hcn1mCLVGxjlOoC1BemASkJuTMBUaiQABcHyNaN7aIF2szXG7c0EfH+CqZmHH72ww4QQZIWVSDvtAiDNJxxhiVKSZAEyUxZRtYm529Bv6V0zFYdGKQUPsmYMKBTI38KgomRaeV+dVb/AEiWXCFEhBUkBUp71yoctwASbcvOuZOyXDgSQfhXvC7Gm1OmLS0sAPzv3FWbEr1soduO6lWhInkDpMDlG5sIoBGbIIhIAAtBTYQDAmbTUjpWlk9mq6UAgbxAuLG0ibHyM2pTinSlZsgBXh07aZtc3kVWrmdFTvmkaeIPtvyT7D/3ZvCfcKSrzg3HnWY14sjfc2PPqfr8qrjGbhMtrRq1fiBgg358xyjzqTFurCkIUQYEj4mLHbY+RgEEg1nOsuAyNGf2Kb6sRJtdx+6mLYUFqvcEEix9iOhv+9V7EFxDmpxQcUQDJAHICwiBGmrOh8BJSBBJB+g/elufYdMJUIBBvPQ/7zWMm2YIsc+9a4XAPojnCYZLmwKQlYSJiL8/SL79abtaSAIBmSBz6ECbEX+dUrL7QFDaDe4np6/tVqbx+q4PQeEyBaTI3No5bVv0mq3in8hZdXBtdbe6YMCQDeYBgxPxGxB3ohKCNug57chb4UraxBWYEaZjV8RAHO9+dMMKTYG5ge9q6cUjXcLnSMI5UzO0K5c4iethtN/SkedcOt4hRVJbXAuDI5TI5mAb25Ue9iSCd4mLQTM/LnQz2Y+G5I2texEzEwQf/jVSujc3a/hHEJGO3xmiqwjg7FESHkxeL/8A1rKuId8/pWVl9SgW3/Iajy+S4ljcJG1Y9gYRKRfcx0oA9q0e4rUPyLv8DypgznwFnW1I8x3h8RWQh4A25+/Bag4HnCgTI62opGdYhICe1WABYaiB5WmvTmGGVsuJjyj41sywwqCFg+UiqEhbyCEW0FSoz57SkBwiJ/EZM3JPnyqXt3DJLhm894zfcG9bOYVsixHKpfu83EWpL5ye5TAwDsoO2cv3iZ/6jf53rbB5ktrXISoqTpGoSd/EDIggex2NEHBn9a0+4EiN+ccvOij1G3uqcwOHC3fz9RUdCi2gWShEpATMi36Vn+qMRpShLpAQZFhPlPIgb7VjeSfnJO158+QG9qhVlKQQApN+qgCPnTvWTzaDpM4IQmIxDjplayokySo2nrS9TJvTdeFbT4nEJ9VD9DQT+c4VuwV2iuiBPzoOo9xwCUwBrRyAh+wJNgTRQyvQNTp0D/qMfKg/66+uzLIQPzK39anyThtWJxDaX3FKK1QfIQVKjoYBowx5NOIH1P8AxA94AsC1ePs8yBDn/wCyUy2kw1I8agYLkH8KSIB6gn8Im643ELV2jaZRKSA5qSIUe6EpBSSTJTeCBqG5tSrHZ4zhEpRBgpCG0IE6AO6mEHxd4gATJvR+RYzELBL6UIJ0hKQe+LwoqA7oMDwgEzMkbDtQtYz8Nt45K89O57/xXfD+koeypbLaUFDixEgAl6FSYBc7MKKZKZSrfbwg1Fi8rxZDSmFNgpIOkyCiB4QlGpLkJnupCbGxETVsQ2lfeUkSnrfuwenko9fF50nwOb4VCu1Q0hntZlZCUrMCZPkLWm0p9KF8UbSC4qo5HkHaM/NQ4RpTbpDyHnHNCkoe7OEKNjbSYRNjeOY18gPgWvuxUXVFC197SpxKQEytIgAgKPhJJm69rRVqxTMpKQspMz3SASdzdSVb+QoY5QlTQQ6pT1jJUfFJ1GdGlJTMd2NNhajfp2g2OUAnNUeDykeEDZQHcJKQtSStaCCsonUAEbAQCJifI3FMxmyHFBstqVbvAoMpHIwoX+HpQj+HS4QltTiVRJbIkFACkgaSdKNR71tJNrxNRKxRZQANZkghRUCAkqSFJT+IkJEwUz4hqMVneHMyDjumCn479vvuiyqVFKEobt3e8SHANjZPdsZEEm+wpfisGLNkwq8JBBCReASog7ActqBx/EisSnThEpeINigpDiSCNRSCPPvJIHjiUmnSXtLYSXtbltJKQAD5FKSdp+NgNhinb1WHdx4/xWPgtLC+Kq58P5VddwhBFjsIkQfgfOtVNrKhuQkADySJIHkL1Y3nW1g/eB2IEAOrhKFEWABWYVMzy2PnW7WREkLSsKbse6IKkwDA70AEWmefvXPPouT/AEOD98LYPSLa9oZWmEyJxXeCkwbCQZA6zN78rUU7wyjTpcKSpUgGNzE7E/TpUmC4gaCFQFJS2nvawUlMDnPr8qBzbiFtxpJSrvAhSSDcGCNvQ/CuqYNJDHZFmlhEmokfTcZSvF8MvpVKET10kEE9ReRPpRbYeSAlxoxPr3iTKjB7s2vEGL7mneX5r2ze8LTYgfUW8jbyrd14yEybwATsbapgC0ztPlVRaOGupC4i/cifrJfyStFj5pNhtUkITqIM3IFiSbEncggVsjGaRoeCm1ACFGYiwPhBnlt1o+yUkktpUEiSBJmYHdIJ+CidrGtVNpWgEpk7EqaIH5iIWkW5TaKMaZzBh3w7V+/1QdcOOR9/sleIeKG0yZJki/KRPrz3/ig3sysnvJIsCLbD4T+9PWsbhSezcSnWmwS41CgPFzEAbmdoojE5iw12cITDm0AX22PM+UzSjpyRu6gAwPH+U0ajaa2Enn7wlZfbOziR5Ap/U1lWUYsdQOW8eWxNZW7oN8R8v7WX1l3h9/JcSx3DboOoQoeR/el6sCUWWI+B+hrKysM8LWDC6Wnmc/lRPNj8oNQHL2lC7aR6VlZWQOIGCt1BRryNuLSPQn96jTkHRxxPos/vWVlX15AOUXTaey2ORrH/APZ3/vNEPZetfZAOLBQjTIMTcmSR4j5msrKozv5U6TVIrhxwiS84R/6vOPrQrnDyROpS1EdVEz86ysoGaiS6tUY2+C1RkzIvoB9adZbw4tyOxZBk7ykD5msrK1NuT8xKW87BYATP/TriHENuLQ2pxSUJHePeUQB4UxF+tX7D8Ms4NlJQnW4qAp0jvEXUQPyptGkdBM71lZXRhgYxpcBlcafUySODScIVWHb1pfWgEogIme5uJAmJgESBImxohl+UmdadMAlSgSRqIghNgdRKZlUgX3M+VlPakyJm64UJB0gqCZSOiiLDeCbwTaQPOq/lnBiGFqexaziHSe6VSpKCokyhKiYUSdztFo55WU1w7+CS1xaKHdOM2wy3myllzsnNcFd1adJEibFX4Z/W9VXH4BYWjtGlYtTWlKHXCi5UoQrsy5pkmLkT3QTG9ZWUuWESDkj3Gk2CUtNUCPNWXFZl2TbSsQL/ANtCgSpRD9jAIMHrO3d3vQDr39Sb1YZYQEOKSS4k94lKDMzIACoiLkmw3rKyklofIY3cVwnt9iHrt/MCmCXUtFvDLUhSymJ0eJRCtKzKTp8CuZ2vRbWUpga4cUPxqvqN4JBBIAVcCTF+e/lZRNyXA9jQ91BIkFBpHcWfqtsOnUkBerXDmnvWUNUgqCYESQI+tVnF8Zv4E6MYykFcqStpeoGDCpCrzMH353jKygkFsvuP6WjRtbJN03DBRbWeYHMY1KUpbaSQAXGzpJAVcAJmf83pbxJhA0hPYgBDV4N1BRIhRUe8rvKPP2uY9rKRId0JJ5rnutoZ0dQ2NpO2+Dxn/wBQWR8RqCgoEg3BHW90m3lFdFwOIbfb1IEahe1xuL9SNqysrH6McWzOiH5eU70xAxrRIBles4XRZtKZ33KU9JAAMG3nWJyxSgS4spUZjslEAA3+vMj9hlZXoQwELzm82pnMG0O8pIJACdShKom1996XKYS4sNo1IDZKipMeKbgFUkE8zF53msrKXIBYFclMjJom+Ex/p/VSifM3+VvhXtZWU7YEncV//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5" name="AutoShape 4" descr="data:image/jpeg;base64,/9j/4AAQSkZJRgABAQAAAQABAAD/2wCEAAkGBhMSERQUEhQWFBUVFxUYGBgXGRwaFxcXHRcYFBcXHRcYHCYeGBwkGRcYHy8gIycpLCwsFR4xNTAqNSYrLCkBCQoKDgwOGg8PGiolHyQsKSksKSwsLCwtLCwsLCwsLCksLCwsLCksLSwsKSwsLCwsLCwsLCwsLCwpLCwsLCwsLP/AABEIALcBEwMBIgACEQEDEQH/xAAcAAACAgMBAQAAAAAAAAAAAAAEBQMGAAIHAQj/xABBEAABAwIEAwYDBwMCBQQDAAABAgMRACEEBRIxBkFREyIyYXGBkaGxBxRCUsHR4RUj8BbxM1NikrJyk8LiFyRD/8QAGgEAAgMBAQAAAAAAAAAAAAAAAgMAAQQFBv/EADIRAAEEAQMCAggGAwEAAAAAAAEAAgMRIQQSMRNBUWEFFCJxgZGh8CMyUrHB4RVC0fH/2gAMAwEAAhEDEQA/AKjjckeQDqYKo6CnfC6h2I7pRPI8qtL/ABbeEpSoXk+1V9pyVrVsAom3zrE91hatm1HtN3ohKKgwboXcbUalNUOEJ5Ueis0RUsVHiWyUEDeDVlRUTizi4pUW29+tU5vGKKpJJorPstc7ddib1pgcORIIAPnWhpaBhKIJ5W+KOoUTw/xW5hlwolSPjFAqMLAm5MeVOcbwK7pC0KC5EmBUe5gw5EyN7stHCIzrjkl1Kmlyj8Qq28PZ0yEAlQ7165xlmRqeKmRCVDmaeN5KA32ZVccxSJWtoUo0ldPYxaF+FQNExXL8nYdZdQAslJNdPSqwrPSavCKjXUk1pVK1A6mgcThAeVMlih3UVFFXcXlSTyqu4/h9O4tV6cZml7+GSQraR50fUIQ7QVzvFZG6m6TNCoxTiNwRVzfcRyUJoZzDjYiZp3UB5QFvgq+1mQO9Et4wclUVickbVsINLMRki03SZFQtaVLITAY48xNToeSdjVe1OJMEGm2U5C/i1Q2pKR5m9Kc3ZyU1lvNAIpxQoVeESRtSPGl1h1TazdBg03w2ZJUkTVllZQ32UbmHUna9aoSs8oo8OJNwayKpUUErDKi5ofs6ZPuAJNxS1WJSNyKdGPFASsDdbaRUBx6a1+/Ttf50/CBFaayhfvC/yn4VlTCiuAfvTvL2tTZikq03qxZBdNKm/Kjj5RWWtaRFMUpqFlHeNFpTSGnCM8rTTWBNSaawJolFXM9wKQsKgQd6U4vhhp4SDB8qt+Z5al5vQqqo7hVsOhI8FIdbTYW+BzXt2kKtYrhUtLEAm4vXQ8kwWhEzYjY+lQF9Ji1M8FpkXpb5C7la44msvaqHicodRjFuIFt460DjZ1zqgnlXYGcuQszEk/5/nrVTzzg1PbhZiOaRtVO1GxtuSWaMSSbQqnky3FPoTvBrqSdhVLf4b7N9DzXdSPEOtWRjPUKtN9quKZsg3BZ9VpzA7ajzUZraajdVYnypqzIbEY4J6mOlV53ihS1lCE6SOawR9aPy/MSUklBNzevcQ6wvxJj1FTCpBjLXnbrfEdE0I2rDMrCXCpSSe9c+nvai15Y3u2sp9DVceOh0pVCwevv1q28oHixSuJ4IwGKGrCu6D0B1D/tPeFVrOOFMZhJJIW3+ZJke4NxQK9JdQGyWuqgfoRTDPcRidAQnEF5B31QVAdNQua0W05Iz5f8AFz2RzRvADrHmli8epH/ESI6it2cYhfhNQtuNgDtEK/SiE4NL0JZSSrkEgz8KFdBRYpKdJKojrVYVmbiFyyso9DXSEfZjjMSgJUA0OZUZPwH70JnH2IrYQFIdLlxNojztRBzByrpx4XOsQ0twlZlRNyeZNDpxJB8uldfb4WRh2gnTqXFcv4hwC0uqUUwCaKOVrztRzacsbutANFZPdmmbWGfO6o96WYXEaeZqx5S6lwbGmuwswyhRlZPiXUreUN89RpyoNo3ArEY5vkQKTuKOgliMqRybr1OR3kCKcIfSdlCtgodRV7ipQSj+iK/MPhWU3jzrKrcVdIkop5w/zpOaa5Ebmrl/KqZynzXiokULh/EaNSKQ1MK9ArEivQK9SKJConBSzMsr7S4MU2cTUZFKcLTY3FuQqqxiy0opcT/NTuZskEaefKmmZ5aHRaxHOkuHypaFnSQfM/tWOZ3TFrt6L8c181Zstx6koPU7HoP8vXhe85pOvFlAlSifShv66pRhCCa5Ejny8rtM0gbwnanAbUlx2ES2pJixVy9aIaxDn4gBU4c1CDei00pifR4WfWaPqx+Y4TRpUgR0rXEeFXoaHwOK/CoR0PKicSnuK9DXoAbC8iRRIKQ5TiVhvwSJNTuYtB8SCPaosoedDQhAIk/WiHcw/O2R86hVIF1DStjHy+tIHspQt5QChbz9afqfZUbjT7R9KUN4Bpx5d4HK8UTVEpxmTrQpMXk7/wC1SKwrqNlT5GjMflCkrRocVvzvTHLMledfS2VBQJ73pz/zzq1FJwzww9jPGnQgbq6+QH611LIeGGMKmG0CeZ5n1NFYPDJbQlKRAAAooG1WAoVLqFY4hKhBvUCjUZd0W3UeVWhAVd4ly/sxqAkfT+K4/wAbYlBCgLmu650P7DmoydJ+lcH+7yok3vvS9tOsLSZyY9pVNaylxWyDT3KskxQTpQkCeZqwtLCdyBTbLM5ZSoalj4018zq4WQNCQOfZ9iijWt0D2/mlSeFHbkrFq6HnvFbKkhCFCkOJxAIGkiPKgjkeSiLWqtp4YUCNS/hReFZQ1I0lxQ9/rTHEvX9qTYfGqGqEkyd6c+0LQjBn5/5P0rKFU87P/DNe0CZSsZa2onC4kthSomBRYy4wkxuBQmZFTIEc+taniws7TRWnDPGPalRcGmDFXTC4hKxKTNcy/oxUqQYnpT/JO0w8xcedKcwchEHHursBWAUFlWY9qDaCKOTSkwLFCoiiporTELCRJoHkAWUyNhe4NahXngLc6VYl1XIVK85cmh3HldRXnppjK6+y9lotI2BtDnuleIxaknvNkjyrEZ4BZDZB60Sta1VqMJF1UALa4XTNEZUYcW5dR0pqVrETttS3EYzUdI8IqZhZUbbDeo5mMqgrNhFBxOlW9RupWhChqkQYmg8pxELB5G1PMa1KFehrraOQvZXcLxvpSDpTWODlVvKcY8lsd0RJjb+KIdzZXNA+YrTL2Hw0kpUCm9j0rZxDvRCvaK2LlKBWZNnxI+lJ2UsKdXJ0jlTZzVzakeVJkNtKWrWj02ola8x+DSFo7Nwn0M10L7PcqUEqdWZKvDP5R/k1QcJkbbmJbQ3qE/TnzrtWXYUNtpSNgAKsKIgCTW7hrVoVjhq6Vd1C/iQmJrRlxIMnc0LiXSXdIHLepHHFgdzT7/xVqIbiKSysJ3UCB6muEcTcLvYVIUXpJ5bfOuwZpnziQQuCeQrmH2juOEocUZHSNp2qMeA6kRiJYXeCqKMGs7qNeKy7nJ+NHt4F3SFTY0cMnWpIK1WFaNwCz0q2cD5mmGToWHB3yR0og5ZeJtTv+mIbbkC9TcFNqHxK7KPlXuTZwUoGpNuU/tFQY5cNKPlTDK22VNNlRXteKFwRNKGOeq5yD0t7culZU+NxGGC1Aavn0rKXsV7l2zBcPILaJPIVUvtGyQNtpIPP/PpWmC4qV2aO8dhS7ibNjiEhJNajwkoHImVLWkJ9KdY/ArSSCKC4ZWlp1JUdlJ+E3p7xDmaCuyhED9aotHZLDnVlBcNAjXPWngFI+HsUFFccjTkK9hWORwYVsha6QClJBilOYLVPeBAp0kg7GDWYtsFMG9c+cGYVa7eirTmyLVUWTyrQYYnetsQ8GydUR1rRWKBEg2rkPjLDTl6aOUPFtW6oSL0jzPNp7qTUGbZofCDelTTZ571pihxucoZPaoJ5gWkQNSh8aZjSRCSAOdVpAb/GD6iivuLahLUqI5FX80L2DuSnjKsIRAEVvmOeLSggAGRvVX+9uotpUBVjzHK1DAtOEXIE+4rXooi1xzgrzvpqtg8VT/8AWrrJ0HVA6A/vW7XHaiZAV8D+1I8zfUFESOX0oBOYOD8Q+FdvpheV3K8o41URdB+H+1bYRYWSooB1XuY6VS28e4RBX8qumWYDtUoAVBsN9zYUtzdoKMGyrhwHkgLqntMR3Rz9f88q6A85pFLeHstDLKUDkB8aNxmwoAjRTG1eLrzDHu1j+xokPdL334IIQVEmLVjwXyApPjM80OpSDYb1Pi86Vp7tvM0BeBymtjc7gKt8UPpJFu+DdPl1qn8YoCm0DSdJIN6bZviVKxUq/LuNt5+O9bYYa0lDo1oO1ZzJTrWxsZ6Zaqx94TpSNoFeHFjaa1zfJUtOEIJCDt5eV6BXgJ/Ea1NcHC1znAtNFM2VJmaKx74KABSD7grks0ZhGClMFWr1pjBlAeFrjiAgatpE+lPWOLMMlCWwmIAExbbrVfzMHSkASSRascwi47zZFvy/zVyM3HlRrqTfEMYRaio4gAm8d23zrKoLuHTJuBc2rKX6u79ZRdXyC6Jg3JbSa2eVtNDYPGgiwgTtU2rUtCRzNabNJdIyNqxzBKdWEouTVgw/C61AXFHYLJPu7naKNoI9Nv2pbn0FGss0q/kuXuYYqKzc8hTb7wVc6gxyTrN5vR2Gy88yBXNdueV2WbIm0oNKuRNTpcWSATvzowYcCgcU+LQRZVGIiOUt+qHDVtjshadQUr585qt4fh1TTpRrlvlO/pVhzDM0pTqJjpSbK85Drip5G1RzWuxSKGaWPN8prjuF2XkCBpWBZQqr4rh5xowoW5KG38VdmnqMQNdiAR51JIQ8YwtGm1z4HWchc6Vly42oJeHUgyJB8q6PjeHAoSydKhun8J/b2pDiWlpstGk9TcfGubIySL8wwvRwa2LUD2TnwSTCZmVjs12J50Zmjrow5SpwqSNh5VBjEOcmgfMUzy7B9vhXQuykj5RNFpj7fsrF6UjDorPZc1xOD1Enf38qHRlSp2n3FGuNRsedQpSscz8a7ocV44tC2RlpH4fmP3rpf2f5MFqDhHg29f8APrXPcO04ogCST513PhbLOww6E84k+vOgLt2FYan7QtUeLNbNrqPE1ESJwu1e4gd01GwYFavYkyE9aiEhIOI8p0sa0+JN/wB6pGY8SzATaus43D621J6iuV47hYKU4mdJSbUE7BdrRp5iBSWOY0OAib8j50Bh84UglChf9OtL3F6VKSFCUmCKZNgPoCSIWNjWRzFtD9yMxbYeb6EbUjXhIHePeppgm3kq0lsnzmxoLOnUpXpUCldpHl70yCx7Kz6hoI3KFnDg1I8ALCo8K8K8fXet0fK55Q2YPaVN3i9G5a/95UtLjwbA2MfuaDDbank9oYAFeZjhMP2ajqvytQyOBwFGisoxf2fYcmfvYv6VlVjDYNopE73+te1fTk/X9FfUZ+lfQv8A+PMJFmyPQn96ER9m7GvUntLG0KsD7ir6rDSkA29KAxOaN4ZQQ8NCVeFw+EnoVfhPrvStuzJNBaA7fgCylRyFxCYSSbc4moMVw4+4IBSI/N19BVoUdQBBBB2jp1qRlCuoj50RG40UDXbMhc8w3DGJbcPaBKkxbTf5GK0Vhn3JSE6IPORb4V0TF4iCEhCl73AsPegXsWhsS4gonc6be52oCBGcFHmTJGVR28uxCEqASlfnqpG6lbB1uohM3MyOntXQHMBhXdTiMQ4hO6tEafgUn5UFjcvwWgJdxDrg8wkD/wAKB8zQPacM+YRNhN4Bv3Fckz3GfeXfEUtDkDvS3KH1NYjfuG37V2tv7PsI+0VNNkflJsFfpHmKTP8A2REyQ2kEbQq5+lGL24GEDjbsnIQ+XvzHOm7WLCTsYrZr7PHWxCHUyDaQenl/NDHA4xpULYKgOaIUI9r+1U2xyjLgUzZc7TwqCfUUYvKyRJUFW6UHgTqO2k8wRBHsb02DwTYCTThR5SiSDhUfNuGVshTms9nPh5if08qWsK7NKwlXiBB+tdGxrGtpWrYgz9K5a0YtPOuJrY+k4OZhen9HTesxlsmSMKgvNaVqCjsSKi+8JH4qO4uw5Q9qB7qqQsALcQlStKSoAnoOZrtwASMD15nUgxSlngU4y7OFIeQqQQD8+VXlP2hYxJ7qUqT08qHwf2cYJQBTijPTUP2pw3wCgeF+fhVEs7JYtSYf7XtJh1kz1Sakxf2uNmOzaM+dqoeb5XoeWiZg1MxloVpAEkwKcI2kWll5BXSMB9paDAcbUmeYuKsuW49GIIWjw1ybNWS2lWndIH6foa6BwG8VYZCiL0PTo2i32FdKpnEOHSl+8wsGYq3g2qrcUsFSkqH4TSdS4NjLj2VxZdSrDfAmBJKiheomSdS7n415mHBrSE6sNrCwdiSQfK9MkZksA90W60vxfGbqVaUoSff+Kwwahk+AVpIMaCw+aLK9GhQUkgGxIHnNV3jnIktuJX22pSolNrfA/WrHh+IsQNR7NEqM8qRZylT7naOJBMRAmtTBsNqnvMgoqrDDqGyqKS5tR+Mw9xpbCRHUUAvCLnY1qY6+Vlc2kMjEt9se0VHSrE1w9hHkDXigCfQUjw4U2onQFT+YUPm390QG0oPUWoXs3nBpRprkK5NfZ/hABGJBHtWVS2sMAAL/AB/mspXRk/WUe9vgvrZttR3MeVZim21JhxKVJ5hQBHztQCszuYv0qVpaXLG/VJ51sscJe0jJU/8AaRcJSn0Av8N61D6XLaFesQPjXmFyhDZMFRBuEqMpHpIkelGzVBpPIChIHC1QiBXiyelRKxkG8Rbnf3FS9t0v71dt4CGilWPybDuSFNgTvEpn10xPvUOAybCtGUtJnqrvEehVMe1MczzNphBW8oJA67nyA50qy9asYntk/wBtCpCZFykGNUc55GsjgzfQALvctrC8x+0SG+/Fpx9+FeJzAc4rT+nJSL3Ebk1CcpCxJET+GZBHrTC6QcBJAi7o04gHwm9bLb1W1QecfSoMPl+ibyOU8v3qZOGAvej9o8hLO0cFRvZYhW4B6yN+l6W4nhsj/hKjyVMfGnKCY6/KosZi9Aki3M7gesbVZa2rpUHOugqhm4xDDaitBKIgqT3gB5xce4qpNZdhlf8AOB8go/oa6i3xC0QJNjzHeHxFehtCrpjSdqwTNY82CD5LpQ6iSFpFEea43mXAYxghgrJSfxJge5MfSgUfYRiwkntGdXJJ1fWP0rufYxsK2bNXG/pjaMLPM8zO3u5XBG/spzFomGm1/wDocj/yAp3wn9l+NU9rxK1Mtg+EL1KV7gkJHz9K7J2g/MKjS+o9D6Ub5QcFKDfBD4TI2GkwhtI9hJ9TuaXY7gvCuK19mEK6psflvT9C53BqVTdE2yLCAmuVzrOvs6KkL7JclV4V7cx6Ux4KytTWHCHBCkkiPcxVuFYpAomynuoQOyAdNqq3EziUpBUrSCYq7L0jlNQYnK2Xk6XW0LSeSgCPnQyObICxRttyubrylt9vSl2PMGgl/Zy4TKXQf88jVjzz7KEKJVg3lMK/KZU38CZT7H2qtu8LZyx4Cl4D8i/0WB9aXHGyMUG0mEl2bWf6GxCdjPof3qN/hV6PCfka1/1DmrP/ABcO7/7ZI+KJFSs/aktJh1uD52PwUKbhVlKMTkzyN0n3SaBW0obpH+eoq94b7SWVeJH60aOKsE54wm/UfvU+KK/JcyU31TXowgP+Gum/dcud5I9rfQ1C7wVhF+BZT6Kn6zRBAaXPBlyeg/z2rKvJ+zpPJ8/AVlFlDhFjikNkCO4q4UIII9OR2tVzyNZLXaOAIPeMdEg2Kp2JF45TXPsn4b0R2w/szrI0mRH4ffb0p9mPF6SwpSe7qSpMGQoL2IjaQIPmDWWB7hZf8AujqGtdTY/iVdE4hKgFBQUkiRBBB8waHfxB8KRFvST0mvnnD43ENGWXlJvtJg+1Nhx9j40qUDHPb6ULtY4jA+qJvo4X+b5hdnGECYU4u6dVz5npttb2pNm/HDTEoYAcdhRjUAkAJKiSSRyBtXJsVnuJest4gdATPxNb5VgUqVK5I8zJJ5b+cVn9YecDH7/NaxoYxl7t3lwP+q1ZHhHszxAexZV2Kb6dguJ7o/6Z3+Hp1Nt4JhIAATAAHTYW5D9qo2AznSkbBMeEEbbSBNNsLnU/iEkQOXx863aYtYK7rFrd8p8hwOysS8d/dDZQuCmdcdyZjSeh59KKDgpGnGHr8f8AL1o9miU7mJ9a2B1LmlhPAT5ToFBsYpKSQVKMyZVyvyPS4qtZpn4bT4vUzSZfERvKiRPrIiYj4Ul84BWmPSOcLXR/vKZ8W9YcUmK5xiOLOzF1chy+XtatP9ZC3e1TOx5Deq9ZCnqT1YOJuGUK1P4aEOi5Aslz1Ttq8+fOi8JjUFCZUEKIEp2g8xSljPVK2vYG/MfpUmZYQjQQRKkyR5issjWOJLBnum+21obIfcnyVnkqfevFE86rbKXEwdJExedIM7XUQKe5UrUJccBsTpTcQOZWBB25fE0kRuca/lCSALUqEA2Fz86kUl9PgbBEcyAZ96ObeQLAx5AH6gVucUn9djWpmkYMl3yWd0zj2QTL2IMakafQpI+s/KiZVzrHcxCZ7qpHKwJ9JNDuZpJASOhMzMSJ9DBpjmNH+xVAOd/qpkg1sUEnahnMSlUpUCYA1BMkX5ardQf969XmoCiIkX2vB6ETz+FKDWjkq6ceApHNGoJUsAmYE3Mb1u46hFj0vOxHqel6T42HUKhCFoMz2gIVqF0qEJ5KE8uVY9hy4B2y9CwL9kd7XPeTMweQ+NUJQ2y0BM6d1uKK7VtwKCCVahBVMH6bxt6VphFFJUyErbtCF91SXBc20xBF7EDrekGKykt3Q8pcXCNl22ChN09f5qZjiVzUpC0BCx1BsbFIKZlQuLi0UhupG6pG19fqFqdpbH4Zsffb+lZyhQCiQFAbBNyR6H96HeabcTJTIJjStBBtYyFD60Fl64lQS2lSvEW06fzQLwbXud6KTmWylAcxqBvFz5biDa1araR4LIWOBSh7hDArMnCtz5IA+grVHCOBIgMpA94+tWZZChAWQSPFAkH3qHDsG+pQVAiY0yZ6RsBFwTN6WY5AcG1W8d1WFcAYBSpCCk+S1AfAGK9xHBGHiEakeaVqB+RqxYhqBte/hBV8heq7i+IQlWlOhZTvqRseYvBrLNN0Rci0RRGU1HlJ3OD8QCQnGL08pAJ+Mj6V5Tb/AFKP+Sj2KgPgDWVn/wAjD+r6FP8AUZv0/UKwtYlJEghQPMbfzQmc8Ls4lGnYg6rWAJsTHnXLHM/U2kBCiPPmOn6U9yv7W1CEvMhV7qQYMQADB5z5xW+LVtlH4gpBJopIjujNrXMvszcBPZR3eRO/pb61XXuFMQhQCkQTtfn0rquX8W4d9OpLqRYSFd1Q9R+tGPAOpsmQRudj50R00bxbCqbrJY8PC4qrJnUq0rSEnmDb39KNRgHgAEAWN77E866S1lLZd1OnVpskTI2hQPUXHwpuEtA2Sna9txsJpTdETkmk0+kKxtXKGGXU6kuFKSkDTInVe41A923Op1vvgwnTp2B/Eec/zXR8Uy0oeFBUnckCUjlvtSs5UytUzO894AdaMwObw5Qazdy1VxzM3kNJTK3Fq337vOJiPK1Df1N83KSmbCTcegPKrthMhwyh3UlYPOSR/wBwtRIyTDnUdIIsD0kHai6Mp7hB61GP9VzjEvvrQEqE3vsLe259uVYrLVqsJCTY9Y8oromaYdhDS4SgK8IPmf5pHhcLh0mHHUmBJ7wA8hv5Up0TwaJCazU7hYaq+3wQp2FBxSiDBATEA+c3pzg+Bzh1BQRqVJAmDFrmmLnHuDahIUSEj8CZE+uxpBm32llw/wBlBtIBX69AennUc2Josus+SoO1DzVUFcsnYaaSpx1SABIMkAA7fGqk3nwcdP8Ay5ABJMBMnvfDlVRzHNVvqClxIHLY+ccq6DwhwT3O0xYPeEhraBvK4vJ/Ly59BTS6QhsYqvvKqRjYQXSGyUG7mjHalRcMmCOzRKvYC5+H1pzk6lqEdjiVCwSS32QCRy76knkPI1YFKZw4AQkIKr9xBJMRJJSDytJqHB4pJAWNYSTbVEX6AGwnyuVCmMhbG72jZ8vspMuq3t9ltDz+whkqxAUqWHlJJsCpiw5x/dHz/ihsbn2Jb2wGIV5hTahHkG1rP+9McTj1Dw6pCTMkRANj3hcn1mCLVGxjlOoC1BemASkJuTMBUaiQABcHyNaN7aIF2szXG7c0EfH+CqZmHH72ww4QQZIWVSDvtAiDNJxxhiVKSZAEyUxZRtYm529Bv6V0zFYdGKQUPsmYMKBTI38KgomRaeV+dVb/AEiWXCFEhBUkBUp71yoctwASbcvOuZOyXDgSQfhXvC7Gm1OmLS0sAPzv3FWbEr1soduO6lWhInkDpMDlG5sIoBGbIIhIAAtBTYQDAmbTUjpWlk9mq6UAgbxAuLG0ibHyM2pTinSlZsgBXh07aZtc3kVWrmdFTvmkaeIPtvyT7D/3ZvCfcKSrzg3HnWY14sjfc2PPqfr8qrjGbhMtrRq1fiBgg358xyjzqTFurCkIUQYEj4mLHbY+RgEEg1nOsuAyNGf2Kb6sRJtdx+6mLYUFqvcEEix9iOhv+9V7EFxDmpxQcUQDJAHICwiBGmrOh8BJSBBJB+g/elufYdMJUIBBvPQ/7zWMm2YIsc+9a4XAPojnCYZLmwKQlYSJiL8/SL79abtaSAIBmSBz6ECbEX+dUrL7QFDaDe4np6/tVqbx+q4PQeEyBaTI3No5bVv0mq3in8hZdXBtdbe6YMCQDeYBgxPxGxB3ohKCNug57chb4UraxBWYEaZjV8RAHO9+dMMKTYG5ge9q6cUjXcLnSMI5UzO0K5c4iethtN/SkedcOt4hRVJbXAuDI5TI5mAb25Ue9iSCd4mLQTM/LnQz2Y+G5I2texEzEwQf/jVSujc3a/hHEJGO3xmiqwjg7FESHkxeL/8A1rKuId8/pWVl9SgW3/Iajy+S4ljcJG1Y9gYRKRfcx0oA9q0e4rUPyLv8DypgznwFnW1I8x3h8RWQh4A25+/Bag4HnCgTI62opGdYhICe1WABYaiB5WmvTmGGVsuJjyj41sywwqCFg+UiqEhbyCEW0FSoz57SkBwiJ/EZM3JPnyqXt3DJLhm894zfcG9bOYVsixHKpfu83EWpL5ye5TAwDsoO2cv3iZ/6jf53rbB5ktrXISoqTpGoSd/EDIggex2NEHBn9a0+4EiN+ccvOij1G3uqcwOHC3fz9RUdCi2gWShEpATMi36Vn+qMRpShLpAQZFhPlPIgb7VjeSfnJO158+QG9qhVlKQQApN+qgCPnTvWTzaDpM4IQmIxDjplayokySo2nrS9TJvTdeFbT4nEJ9VD9DQT+c4VuwV2iuiBPzoOo9xwCUwBrRyAh+wJNgTRQyvQNTp0D/qMfKg/66+uzLIQPzK39anyThtWJxDaX3FKK1QfIQVKjoYBowx5NOIH1P8AxA94AsC1ePs8yBDn/wCyUy2kw1I8agYLkH8KSIB6gn8Im643ELV2jaZRKSA5qSIUe6EpBSSTJTeCBqG5tSrHZ4zhEpRBgpCG0IE6AO6mEHxd4gATJvR+RYzELBL6UIJ0hKQe+LwoqA7oMDwgEzMkbDtQtYz8Nt45K89O57/xXfD+koeypbLaUFDixEgAl6FSYBc7MKKZKZSrfbwg1Fi8rxZDSmFNgpIOkyCiB4QlGpLkJnupCbGxETVsQ2lfeUkSnrfuwenko9fF50nwOb4VCu1Q0hntZlZCUrMCZPkLWm0p9KF8UbSC4qo5HkHaM/NQ4RpTbpDyHnHNCkoe7OEKNjbSYRNjeOY18gPgWvuxUXVFC197SpxKQEytIgAgKPhJJm69rRVqxTMpKQspMz3SASdzdSVb+QoY5QlTQQ6pT1jJUfFJ1GdGlJTMd2NNhajfp2g2OUAnNUeDykeEDZQHcJKQtSStaCCsonUAEbAQCJifI3FMxmyHFBstqVbvAoMpHIwoX+HpQj+HS4QltTiVRJbIkFACkgaSdKNR71tJNrxNRKxRZQANZkghRUCAkqSFJT+IkJEwUz4hqMVneHMyDjumCn479vvuiyqVFKEobt3e8SHANjZPdsZEEm+wpfisGLNkwq8JBBCReASog7ActqBx/EisSnThEpeINigpDiSCNRSCPPvJIHjiUmnSXtLYSXtbltJKQAD5FKSdp+NgNhinb1WHdx4/xWPgtLC+Kq58P5VddwhBFjsIkQfgfOtVNrKhuQkADySJIHkL1Y3nW1g/eB2IEAOrhKFEWABWYVMzy2PnW7WREkLSsKbse6IKkwDA70AEWmefvXPPouT/AEOD98LYPSLa9oZWmEyJxXeCkwbCQZA6zN78rUU7wyjTpcKSpUgGNzE7E/TpUmC4gaCFQFJS2nvawUlMDnPr8qBzbiFtxpJSrvAhSSDcGCNvQ/CuqYNJDHZFmlhEmokfTcZSvF8MvpVKET10kEE9ReRPpRbYeSAlxoxPr3iTKjB7s2vEGL7mneX5r2ze8LTYgfUW8jbyrd14yEybwATsbapgC0ztPlVRaOGupC4i/cifrJfyStFj5pNhtUkITqIM3IFiSbEncggVsjGaRoeCm1ACFGYiwPhBnlt1o+yUkktpUEiSBJmYHdIJ+CidrGtVNpWgEpk7EqaIH5iIWkW5TaKMaZzBh3w7V+/1QdcOOR9/sleIeKG0yZJki/KRPrz3/ig3sysnvJIsCLbD4T+9PWsbhSezcSnWmwS41CgPFzEAbmdoojE5iw12cITDm0AX22PM+UzSjpyRu6gAwPH+U0ajaa2Enn7wlZfbOziR5Ap/U1lWUYsdQOW8eWxNZW7oN8R8v7WX1l3h9/JcSx3DboOoQoeR/el6sCUWWI+B+hrKysM8LWDC6Wnmc/lRPNj8oNQHL2lC7aR6VlZWQOIGCt1BRryNuLSPQn96jTkHRxxPos/vWVlX15AOUXTaey2ORrH/APZ3/vNEPZetfZAOLBQjTIMTcmSR4j5msrKozv5U6TVIrhxwiS84R/6vOPrQrnDyROpS1EdVEz86ysoGaiS6tUY2+C1RkzIvoB9adZbw4tyOxZBk7ykD5msrK1NuT8xKW87BYATP/TriHENuLQ2pxSUJHePeUQB4UxF+tX7D8Ms4NlJQnW4qAp0jvEXUQPyptGkdBM71lZXRhgYxpcBlcafUySODScIVWHb1pfWgEogIme5uJAmJgESBImxohl+UmdadMAlSgSRqIghNgdRKZlUgX3M+VlPakyJm64UJB0gqCZSOiiLDeCbwTaQPOq/lnBiGFqexaziHSe6VSpKCokyhKiYUSdztFo55WU1w7+CS1xaKHdOM2wy3myllzsnNcFd1adJEibFX4Z/W9VXH4BYWjtGlYtTWlKHXCi5UoQrsy5pkmLkT3QTG9ZWUuWESDkj3Gk2CUtNUCPNWXFZl2TbSsQL/ANtCgSpRD9jAIMHrO3d3vQDr39Sb1YZYQEOKSS4k94lKDMzIACoiLkmw3rKyklofIY3cVwnt9iHrt/MCmCXUtFvDLUhSymJ0eJRCtKzKTp8CuZ2vRbWUpga4cUPxqvqN4JBBIAVcCTF+e/lZRNyXA9jQ91BIkFBpHcWfqtsOnUkBerXDmnvWUNUgqCYESQI+tVnF8Zv4E6MYykFcqStpeoGDCpCrzMH353jKygkFsvuP6WjRtbJN03DBRbWeYHMY1KUpbaSQAXGzpJAVcAJmf83pbxJhA0hPYgBDV4N1BRIhRUe8rvKPP2uY9rKRId0JJ5rnutoZ0dQ2NpO2+Dxn/wBQWR8RqCgoEg3BHW90m3lFdFwOIbfb1IEahe1xuL9SNqysrH6McWzOiH5eU70xAxrRIBles4XRZtKZ33KU9JAAMG3nWJyxSgS4spUZjslEAA3+vMj9hlZXoQwELzm82pnMG0O8pIJACdShKom1996XKYS4sNo1IDZKipMeKbgFUkE8zF53msrKXIBYFclMjJom+Ex/p/VSifM3+VvhXtZWU7YEncV//9k="/>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4102" name="Picture 6" descr="http://estaticos04.cache.el-mundo.net/elmundo/imagenes/2012/01/06/castillayleon/1325779306_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0152" y="4005064"/>
            <a:ext cx="3048000" cy="22669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18258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p:cTn id="23"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4" end="4"/>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26" presetClass="entr" presetSubtype="0" fill="hold" nodeType="clickEffect">
                                  <p:stCondLst>
                                    <p:cond delay="0"/>
                                  </p:stCondLst>
                                  <p:childTnLst>
                                    <p:set>
                                      <p:cBhvr>
                                        <p:cTn id="30" dur="1" fill="hold">
                                          <p:stCondLst>
                                            <p:cond delay="0"/>
                                          </p:stCondLst>
                                        </p:cTn>
                                        <p:tgtEl>
                                          <p:spTgt spid="4102"/>
                                        </p:tgtEl>
                                        <p:attrNameLst>
                                          <p:attrName>style.visibility</p:attrName>
                                        </p:attrNameLst>
                                      </p:cBhvr>
                                      <p:to>
                                        <p:strVal val="visible"/>
                                      </p:to>
                                    </p:set>
                                    <p:animEffect transition="in" filter="wipe(down)">
                                      <p:cBhvr>
                                        <p:cTn id="31" dur="580">
                                          <p:stCondLst>
                                            <p:cond delay="0"/>
                                          </p:stCondLst>
                                        </p:cTn>
                                        <p:tgtEl>
                                          <p:spTgt spid="4102"/>
                                        </p:tgtEl>
                                      </p:cBhvr>
                                    </p:animEffect>
                                    <p:anim calcmode="lin" valueType="num">
                                      <p:cBhvr>
                                        <p:cTn id="32" dur="1822" tmFilter="0,0; 0.14,0.36; 0.43,0.73; 0.71,0.91; 1.0,1.0">
                                          <p:stCondLst>
                                            <p:cond delay="0"/>
                                          </p:stCondLst>
                                        </p:cTn>
                                        <p:tgtEl>
                                          <p:spTgt spid="4102"/>
                                        </p:tgtEl>
                                        <p:attrNameLst>
                                          <p:attrName>ppt_x</p:attrName>
                                        </p:attrNameLst>
                                      </p:cBhvr>
                                      <p:tavLst>
                                        <p:tav tm="0">
                                          <p:val>
                                            <p:strVal val="#ppt_x-0.25"/>
                                          </p:val>
                                        </p:tav>
                                        <p:tav tm="100000">
                                          <p:val>
                                            <p:strVal val="#ppt_x"/>
                                          </p:val>
                                        </p:tav>
                                      </p:tavLst>
                                    </p:anim>
                                    <p:anim calcmode="lin" valueType="num">
                                      <p:cBhvr>
                                        <p:cTn id="33" dur="664" tmFilter="0.0,0.0; 0.25,0.07; 0.50,0.2; 0.75,0.467; 1.0,1.0">
                                          <p:stCondLst>
                                            <p:cond delay="0"/>
                                          </p:stCondLst>
                                        </p:cTn>
                                        <p:tgtEl>
                                          <p:spTgt spid="4102"/>
                                        </p:tgtEl>
                                        <p:attrNameLst>
                                          <p:attrName>ppt_y</p:attrName>
                                        </p:attrNameLst>
                                      </p:cBhvr>
                                      <p:tavLst>
                                        <p:tav tm="0" fmla="#ppt_y-sin(pi*$)/3">
                                          <p:val>
                                            <p:fltVal val="0.5"/>
                                          </p:val>
                                        </p:tav>
                                        <p:tav tm="100000">
                                          <p:val>
                                            <p:fltVal val="1"/>
                                          </p:val>
                                        </p:tav>
                                      </p:tavLst>
                                    </p:anim>
                                    <p:anim calcmode="lin" valueType="num">
                                      <p:cBhvr>
                                        <p:cTn id="34" dur="664" tmFilter="0, 0; 0.125,0.2665; 0.25,0.4; 0.375,0.465; 0.5,0.5;  0.625,0.535; 0.75,0.6; 0.875,0.7335; 1,1">
                                          <p:stCondLst>
                                            <p:cond delay="664"/>
                                          </p:stCondLst>
                                        </p:cTn>
                                        <p:tgtEl>
                                          <p:spTgt spid="4102"/>
                                        </p:tgtEl>
                                        <p:attrNameLst>
                                          <p:attrName>ppt_y</p:attrName>
                                        </p:attrNameLst>
                                      </p:cBhvr>
                                      <p:tavLst>
                                        <p:tav tm="0" fmla="#ppt_y-sin(pi*$)/9">
                                          <p:val>
                                            <p:fltVal val="0"/>
                                          </p:val>
                                        </p:tav>
                                        <p:tav tm="100000">
                                          <p:val>
                                            <p:fltVal val="1"/>
                                          </p:val>
                                        </p:tav>
                                      </p:tavLst>
                                    </p:anim>
                                    <p:anim calcmode="lin" valueType="num">
                                      <p:cBhvr>
                                        <p:cTn id="35" dur="332" tmFilter="0, 0; 0.125,0.2665; 0.25,0.4; 0.375,0.465; 0.5,0.5;  0.625,0.535; 0.75,0.6; 0.875,0.7335; 1,1">
                                          <p:stCondLst>
                                            <p:cond delay="1324"/>
                                          </p:stCondLst>
                                        </p:cTn>
                                        <p:tgtEl>
                                          <p:spTgt spid="4102"/>
                                        </p:tgtEl>
                                        <p:attrNameLst>
                                          <p:attrName>ppt_y</p:attrName>
                                        </p:attrNameLst>
                                      </p:cBhvr>
                                      <p:tavLst>
                                        <p:tav tm="0" fmla="#ppt_y-sin(pi*$)/27">
                                          <p:val>
                                            <p:fltVal val="0"/>
                                          </p:val>
                                        </p:tav>
                                        <p:tav tm="100000">
                                          <p:val>
                                            <p:fltVal val="1"/>
                                          </p:val>
                                        </p:tav>
                                      </p:tavLst>
                                    </p:anim>
                                    <p:anim calcmode="lin" valueType="num">
                                      <p:cBhvr>
                                        <p:cTn id="36" dur="164" tmFilter="0, 0; 0.125,0.2665; 0.25,0.4; 0.375,0.465; 0.5,0.5;  0.625,0.535; 0.75,0.6; 0.875,0.7335; 1,1">
                                          <p:stCondLst>
                                            <p:cond delay="1656"/>
                                          </p:stCondLst>
                                        </p:cTn>
                                        <p:tgtEl>
                                          <p:spTgt spid="4102"/>
                                        </p:tgtEl>
                                        <p:attrNameLst>
                                          <p:attrName>ppt_y</p:attrName>
                                        </p:attrNameLst>
                                      </p:cBhvr>
                                      <p:tavLst>
                                        <p:tav tm="0" fmla="#ppt_y-sin(pi*$)/81">
                                          <p:val>
                                            <p:fltVal val="0"/>
                                          </p:val>
                                        </p:tav>
                                        <p:tav tm="100000">
                                          <p:val>
                                            <p:fltVal val="1"/>
                                          </p:val>
                                        </p:tav>
                                      </p:tavLst>
                                    </p:anim>
                                    <p:animScale>
                                      <p:cBhvr>
                                        <p:cTn id="37" dur="26">
                                          <p:stCondLst>
                                            <p:cond delay="650"/>
                                          </p:stCondLst>
                                        </p:cTn>
                                        <p:tgtEl>
                                          <p:spTgt spid="4102"/>
                                        </p:tgtEl>
                                      </p:cBhvr>
                                      <p:to x="100000" y="60000"/>
                                    </p:animScale>
                                    <p:animScale>
                                      <p:cBhvr>
                                        <p:cTn id="38" dur="166" decel="50000">
                                          <p:stCondLst>
                                            <p:cond delay="676"/>
                                          </p:stCondLst>
                                        </p:cTn>
                                        <p:tgtEl>
                                          <p:spTgt spid="4102"/>
                                        </p:tgtEl>
                                      </p:cBhvr>
                                      <p:to x="100000" y="100000"/>
                                    </p:animScale>
                                    <p:animScale>
                                      <p:cBhvr>
                                        <p:cTn id="39" dur="26">
                                          <p:stCondLst>
                                            <p:cond delay="1312"/>
                                          </p:stCondLst>
                                        </p:cTn>
                                        <p:tgtEl>
                                          <p:spTgt spid="4102"/>
                                        </p:tgtEl>
                                      </p:cBhvr>
                                      <p:to x="100000" y="80000"/>
                                    </p:animScale>
                                    <p:animScale>
                                      <p:cBhvr>
                                        <p:cTn id="40" dur="166" decel="50000">
                                          <p:stCondLst>
                                            <p:cond delay="1338"/>
                                          </p:stCondLst>
                                        </p:cTn>
                                        <p:tgtEl>
                                          <p:spTgt spid="4102"/>
                                        </p:tgtEl>
                                      </p:cBhvr>
                                      <p:to x="100000" y="100000"/>
                                    </p:animScale>
                                    <p:animScale>
                                      <p:cBhvr>
                                        <p:cTn id="41" dur="26">
                                          <p:stCondLst>
                                            <p:cond delay="1642"/>
                                          </p:stCondLst>
                                        </p:cTn>
                                        <p:tgtEl>
                                          <p:spTgt spid="4102"/>
                                        </p:tgtEl>
                                      </p:cBhvr>
                                      <p:to x="100000" y="90000"/>
                                    </p:animScale>
                                    <p:animScale>
                                      <p:cBhvr>
                                        <p:cTn id="42" dur="166" decel="50000">
                                          <p:stCondLst>
                                            <p:cond delay="1668"/>
                                          </p:stCondLst>
                                        </p:cTn>
                                        <p:tgtEl>
                                          <p:spTgt spid="4102"/>
                                        </p:tgtEl>
                                      </p:cBhvr>
                                      <p:to x="100000" y="100000"/>
                                    </p:animScale>
                                    <p:animScale>
                                      <p:cBhvr>
                                        <p:cTn id="43" dur="26">
                                          <p:stCondLst>
                                            <p:cond delay="1808"/>
                                          </p:stCondLst>
                                        </p:cTn>
                                        <p:tgtEl>
                                          <p:spTgt spid="4102"/>
                                        </p:tgtEl>
                                      </p:cBhvr>
                                      <p:to x="100000" y="95000"/>
                                    </p:animScale>
                                    <p:animScale>
                                      <p:cBhvr>
                                        <p:cTn id="44" dur="166" decel="50000">
                                          <p:stCondLst>
                                            <p:cond delay="1834"/>
                                          </p:stCondLst>
                                        </p:cTn>
                                        <p:tgtEl>
                                          <p:spTgt spid="4102"/>
                                        </p:tgtEl>
                                      </p:cBhvr>
                                      <p:to x="100000" y="100000"/>
                                    </p:animScale>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2"/>
                                        </p:tgtEl>
                                        <p:attrNameLst>
                                          <p:attrName>style.visibility</p:attrName>
                                        </p:attrNameLst>
                                      </p:cBhvr>
                                      <p:to>
                                        <p:strVal val="visible"/>
                                      </p:to>
                                    </p:set>
                                    <p:anim calcmode="lin" valueType="num">
                                      <p:cBhvr>
                                        <p:cTn id="49" dur="500" fill="hold"/>
                                        <p:tgtEl>
                                          <p:spTgt spid="2"/>
                                        </p:tgtEl>
                                        <p:attrNameLst>
                                          <p:attrName>ppt_w</p:attrName>
                                        </p:attrNameLst>
                                      </p:cBhvr>
                                      <p:tavLst>
                                        <p:tav tm="0">
                                          <p:val>
                                            <p:fltVal val="0"/>
                                          </p:val>
                                        </p:tav>
                                        <p:tav tm="100000">
                                          <p:val>
                                            <p:strVal val="#ppt_w"/>
                                          </p:val>
                                        </p:tav>
                                      </p:tavLst>
                                    </p:anim>
                                    <p:anim calcmode="lin" valueType="num">
                                      <p:cBhvr>
                                        <p:cTn id="50" dur="500" fill="hold"/>
                                        <p:tgtEl>
                                          <p:spTgt spid="2"/>
                                        </p:tgtEl>
                                        <p:attrNameLst>
                                          <p:attrName>ppt_h</p:attrName>
                                        </p:attrNameLst>
                                      </p:cBhvr>
                                      <p:tavLst>
                                        <p:tav tm="0">
                                          <p:val>
                                            <p:fltVal val="0"/>
                                          </p:val>
                                        </p:tav>
                                        <p:tav tm="100000">
                                          <p:val>
                                            <p:strVal val="#ppt_h"/>
                                          </p:val>
                                        </p:tav>
                                      </p:tavLst>
                                    </p:anim>
                                    <p:animEffect transition="in" filter="fade">
                                      <p:cBhvr>
                                        <p:cTn id="5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2520279"/>
          </a:xfrm>
        </p:spPr>
        <p:txBody>
          <a:bodyPr/>
          <a:lstStyle/>
          <a:p>
            <a:pPr marL="0" indent="0">
              <a:buNone/>
            </a:pPr>
            <a:r>
              <a:rPr lang="es-CO" sz="4000" b="1" dirty="0">
                <a:solidFill>
                  <a:srgbClr val="FF0000"/>
                </a:solidFill>
              </a:rPr>
              <a:t>2</a:t>
            </a:r>
            <a:r>
              <a:rPr lang="es-CO" dirty="0"/>
              <a:t>). Menciona el </a:t>
            </a:r>
            <a:r>
              <a:rPr lang="es-CO" i="1" u="sng" dirty="0"/>
              <a:t>sábado</a:t>
            </a:r>
            <a:r>
              <a:rPr lang="es-CO" dirty="0"/>
              <a:t>, como “el día de reposo” </a:t>
            </a:r>
            <a:r>
              <a:rPr lang="es-CO" dirty="0">
                <a:solidFill>
                  <a:srgbClr val="FF0000"/>
                </a:solidFill>
              </a:rPr>
              <a:t>(Luc.23:56)</a:t>
            </a:r>
            <a:r>
              <a:rPr lang="es-CO" dirty="0"/>
              <a:t>.</a:t>
            </a:r>
          </a:p>
          <a:p>
            <a:pPr marL="0" indent="0">
              <a:buNone/>
            </a:pPr>
            <a:r>
              <a:rPr lang="es-CO" dirty="0"/>
              <a:t>            </a:t>
            </a:r>
            <a:endParaRPr lang="es-CO" dirty="0" smtClean="0"/>
          </a:p>
          <a:p>
            <a:pPr marL="0" indent="0" algn="ctr">
              <a:buNone/>
            </a:pPr>
            <a:r>
              <a:rPr lang="es-CO" sz="3600" b="1" dirty="0" smtClean="0">
                <a:solidFill>
                  <a:srgbClr val="FF0000"/>
                </a:solidFill>
              </a:rPr>
              <a:t>¿</a:t>
            </a:r>
            <a:r>
              <a:rPr lang="es-CO" sz="3600" b="1" dirty="0">
                <a:solidFill>
                  <a:srgbClr val="FF0000"/>
                </a:solidFill>
              </a:rPr>
              <a:t>Por qué se le llama «día de reposo</a:t>
            </a:r>
            <a:r>
              <a:rPr lang="es-CO" sz="3600" b="1" dirty="0" smtClean="0">
                <a:solidFill>
                  <a:srgbClr val="FF0000"/>
                </a:solidFill>
              </a:rPr>
              <a:t>?</a:t>
            </a:r>
          </a:p>
        </p:txBody>
      </p:sp>
      <p:sp>
        <p:nvSpPr>
          <p:cNvPr id="4" name="3 Rectángulo"/>
          <p:cNvSpPr/>
          <p:nvPr/>
        </p:nvSpPr>
        <p:spPr>
          <a:xfrm>
            <a:off x="466806" y="3347483"/>
            <a:ext cx="4572000" cy="2554545"/>
          </a:xfrm>
          <a:prstGeom prst="rect">
            <a:avLst/>
          </a:prstGeom>
        </p:spPr>
        <p:txBody>
          <a:bodyPr>
            <a:spAutoFit/>
          </a:bodyPr>
          <a:lstStyle/>
          <a:p>
            <a:pPr algn="ctr"/>
            <a:r>
              <a:rPr lang="es-CO" sz="3200" dirty="0"/>
              <a:t>Se le llama día de reposo, porque Dios lo había separado para Él. Dios había dicho: </a:t>
            </a:r>
            <a:r>
              <a:rPr lang="es-CO" sz="3200" dirty="0" smtClean="0"/>
              <a:t>«</a:t>
            </a:r>
            <a:r>
              <a:rPr lang="es-CO" sz="3200" i="1" dirty="0" smtClean="0"/>
              <a:t>Acuérdate </a:t>
            </a:r>
            <a:r>
              <a:rPr lang="es-CO" sz="3200" i="1" dirty="0"/>
              <a:t>de santificar el sábado</a:t>
            </a:r>
            <a:r>
              <a:rPr lang="es-CO" sz="3200" dirty="0" smtClean="0"/>
              <a:t>»</a:t>
            </a:r>
            <a:endParaRPr lang="es-CO" dirty="0"/>
          </a:p>
        </p:txBody>
      </p:sp>
      <p:sp>
        <p:nvSpPr>
          <p:cNvPr id="5" name="AutoShape 2" descr="data:image/jpeg;base64,/9j/4AAQSkZJRgABAQAAAQABAAD/2wCEAAkGBhQSEBQSExQVFBUUFBQUFBcUFRcUFBQUFBQVFRQUFBYXHCYfFxwkGRUUHy8gIygpLCwsFR4xNTAqNSYrLCkBCQoKDgwOGA8PGiwkHyQuKSwsLCwsKS0sKSwsMCwsLCosKikpLC8sLywsLCwpLCwsLCwpLCwsKSwsLCwsLCwsLP/AABEIAMIBAwMBIgACEQEDEQH/xAAcAAABBQEBAQAAAAAAAAAAAAADAAIEBQcBBgj/xABLEAABBAADBAYGBQYMBgMAAAABAAIDEQQSIQUxQVEGBxMiYXEjMoGRobEUssHR8DNCcnOS0hUkNUNSU2KCorPC8RYXJTRj4SZ0g//EABoBAAIDAQEAAAAAAAAAAAAAAAECAAMEBQb/xAA0EQACAgECBAQEBQMFAQAAAAAAAQIRAxIhBDFBURNhcdEigZHwBRQyscFSgqEjM2Lh8UL/2gAMAwEAAhEDEQA/APFPauBimCG13sV6JxObqIzAUdgXcicGpXAmoTWp66GJ4iUSoRyGhqRiR2Qo3YKxCaiskhQTErOSJCLEaHUyBlKc1xUkxpBiiihtRyKchSmYlRw1PaE1IrbDkgoT9E4NTXBLSImMEq4ZE8NXHMTUSwD01rEUhOahQ1nGWjAp0UdqSMNog0LZBeEzIVLfCmCIqJEsj5SlmUnslzsVCWRaSyI7oEzIoEGlSIWJmVQhwhcpFATSFCDC1JcNpJByayJOMIQRKiNcUSuwb4VxsaMGp4jQFbBtiRGMTwFI2piJIpXYeH0QjDO0lH5WVzmNccrvzGagDLV1vSTnpailbY0Y6rbeyHDZsgF9m+ueU18kmhR8PFFCBiJpnWD3GNlLsRK8fmgXbRe9x0pdhxQERkmJzvccscYslzjet6NYAd+/kCljnqTUuna+fYMsWya6/t3OYhqiFilEEoboytNlK2A9muGJGanFqFj2RTGnNaj9keS52aBLB2uIwgtJ2FIOoI8xSgLGNak9GyKPImsiGEBOa0JoanhqCYxJw7VYxgUq2EKfAy1G7FY/sQVw4UKS2Fde2iAdCdQDoSPC96TUkDchOwaGcPSnuagSBNZEyFK0KK5gUuVijuCdIaxlBCeAnvQShQyETS5nTSU20AjyUkFztUkthocJhyPvb9yK3FDk73t+5DDE5sf41RSKmw7MWOTve37kQYocne9v3IAZ+NU9jbIBNWd5uh4lEUKMUOTv2m/crDD7VjkAjxALQAGsm0LmDgyUDezkd48kH+CHHWJzJm84nh/+EHMPaEm7KkHrNyDi6Q5GjzLiAqJ+FlVqVNcn2++xdHXB1p+XcbicDln7MszPBAaQ5hsOotLTW4gg2pmMxbX4P0Y7uHxLGlwIuQSNLC/lWbQeFc0DGYzLT4ix9xMw8WY33GhxklLA4OAOfI26NAlEwby7C4mN/wBHja6MdnlqK5WODmDvP1/9rBkyzljU+zVvu79jVDGoyce6dfQldG8SQ+R7c47OGR9BwpxDSGggb9T8FAnx8kODyYh0j55jGY45HB72DNckmusYrSjv5IrmVgZ2hzO0nEcbWmRgcWF/pDRdupckcxkMWEjcx8pm7R1PaWQRhtOzSXlbe/KD4pc0lLM5XtcV5979w401iS9X5dv/AABhZ2x+mcwnK5oY0lpD3nWt24C3HyA4p23O7jMQ02fSZwbb6sjQ8bxzJ9y7PinufljbCWRksjL2l5N1mfYfXeNHyoKTtiPtJojmjL3QMbKGyMAZJHe/vaDKfgr3kazRm9k7Xt+3+SpRTxyiuaoZtraMjIsFE2SVudssz8shDst5WNscBwCd9Jc7Azvlc6QxPiMbnkOeM7srmZt5B8b1TdsQ9piy5j4jHFBFE1/bRhvdBL9c3MqFtHaTXtZhYDnYJBLPKAQ172+pHHepaN98eCzwSljTh+pyvzSv2LpWptS/SlXrsTNrSuhezCxEsf2bZMRIDTxn1ZEx29orUkamwpGHJGDxOdzniNgkZncXlrg7UNJ1AcNK3JmMYJsTJPGQ4SNjJGYB0bmtyua8E6ai73EFA2ljQ6MYOIh+Z7X4mRurAGatia7c43vI04K1fHiXWba9Vv8A4orfw5P+CX12/kG8ablFexWUw0UN669GCLGRRI/0VMhKnRlVsewEOHVhDGmRxKZDGpRU3ZO2Vh25gXmtabu9Yd4mjwa0OcTuFarzW2cBBNi5pIZC/gHskzUS0ZiCN3HwR8XtoYfaLGvPdjhkZbRm9JKG5gLGpqmmr5c1U4x+Gyeq6LvdqcpDbLTQyAagZTqDxPsXluN4iWTK9PLoep4Dh1DEm1z5ll0chc6IsccxjeY7PEANI+tXsVjLgqRug7C7Bte5uUvdI+vBzyQVZY7Dr0HDzeiN9jz3EQSySa5WzzM0NKE+NXcuGtRZcNS3JlCZTyQqM8K2kwyhywojJleWppUl7UFzUlFiYItSREkKQbJrMMf6Df2j+8iDCn+g39o/vI2HmRnTo0UO7IRgP9Bv7R/eTDC7+g39o/vKYZk4FNpJZUv2a1xsxR3zs378yJHswf1TPa5x/wBSshGjxwpfCjd0HW+5XtwIu+yjvnZ/eT3bPzetGw+ZJ/1Kx7JOan0orciu/glp3wx6btT+8u/wcBuijHtP7ytM6G+VTQkTUyvjwuUUI2Acg537yC7Atu+yjvnZ/eU971HeUNCGTZEGzmf1Ufx/eRGwVua0eRP3qQwIzY1FFIjkyGcA1xBcxpI3E6n5qXFBlFAAeSlRQKQIEyikI5le9lqO+BWzsOhuiQaIpFfFApsMSQajRpNDGciVhoLNDVeq2d0NBGaVxaK9Vu/2lD6IYNtOmd+boPA1ZPxpXzsUL1JGbdZ0ABoj2WPeubxOeSbjHauZu4fBGSUpK7PGdKNgQwuE0EY7UuFOcS8HXMXU7cSdNOC8NtDonisRI3PkrMczmit++xpZ1+S1jAxB0j4+49jWgk6SFzydC9xGpFO08U3acLRIwDi0sAFAAkOeTpx7oXFw4lKXidDs5MrhDQjmE2T6JobYIaG68QBQPhYCrcRyK9HhXXevACvGrJ9t/BU+2MNT7G52o+0fjmu1w899LOPnjtqRTvitAkwStYYCdwJ8gSinZch3MPt0+a1eIl1MqhZ5jEYelVYiNXuLIN0bokaGxbSWnUeII9irpWK9S2sr60UksBUd8StpQokjFLLUV+VJS+zCSgbHtBTqK4JEQOTWIzjVIjUdHijTislRgKUwBQmRlHYCiipksAJjo0+JiOIwmpCWQHNQXRFWpgTDh1A6irMKC9it3YdRpMKgMpFeCisejfRlzsVCagkcyMyRRhGjxpkKw9pro09iMxigtkYQLrY9VMEacyHVJKQUek6ORHshWoLne+gBfuT+kuVsRa59OLHCNoFuJLS3Wtw1UrY8rGwMA9bW/Akn7woO1o2FrpnH8nDLlPPulxf5jX3rznE6puSid/hdMFFy++o7ozs8xRZnNDDI4FzRrWhvXzCZiAXTxmt3aSG9+oyMHuJ9ylxbRaYwbshkZ5H0gsA+JGp81U7OcJZH4kOzNIETOQANlw52dfKkuPGscdKGyZHklbLfZujngbsx+AaK+Cs24cHVwB5WAaUPZkJJLiKAcfaftVm4qamI0uQIhef6a9IPoeEfKD3z3Iv1jgaPsFu9iv3uWK9a+2zNizCLywDKBzeaL3V7h/dUbpBSG9CcdnikjcbLHZhe+nb/AI6/3lbztXhOi20exxLCfVJyO8n6WfI0fYtGxcC6PC5bhT6HP4jHU7XUpZVBmCuHwKO/DLWmVWVJtcU90ItcRtBtgvo6e2FSWPCcaTWytsCyNSo2oCIyRMtxWTGUn5VHjKOXaJ0ithY3ogcojXI7JFckI0Soyi5UGJGzhIwHciY6ILrnUCdwGpPADmTwXBKCLBB8jfyS2QA+BAdCrWLZsrxma3unUEkCx70RvR+V39Ee0/YEjz447OSLFjm+SKIxrgYo3SbbjMDO2GUOcXMDw6MAii5za1IO9pVp0cyYsB7HEMLXEEt17rg0ij4/JFcTiabT5BeLIqtcxkbUYK8j2CzUkuI4bh7dykQbKiv1SdRdk8eGiyP8QxdLLfymTyPPIsZWWy9PMUyV7czXAPcAHMbuDiBq2lq/QPFGeBsr2jM9jXGhoDZ3XfJL+chOLa6DvhZwaT6kyPEPAa1pFZ2kgtzWLFjw0v3lTMO0z4TvNIc5sjSKIrMHDdy0HvVqyRrRwCG7acQ/nGftj5WublzRbvl8zoYYSUa5ngNsbapzcEXGMups1b2tcBbbPqudpZO5t8wvVYDDtjiaxjQG/mgbid/3rH+sjFB2053McC22ag6aRMB+VK46sca50krST6jcos0CXUa4A18lWslui3RSs2PB4tojaC4A5Rdnjx0T345vAk+TSfkFCxO2YMO1gmkZHmbYDt5A31p+LUSTp3gxumB8mu+5Zck995JffqXQxSe6i39+haHE/wBlx9lfMrCOndu2hiTVXIdCW3oANwK1vD9OsLJIyJj3OfIaHcIF+Z3LHusA/wDUcT+tPyCaMk1s7BKEovdUUjjuB0HiPvWuNNxsO+2NP+ELH43uveffotfjPo2foN+qFu4XqY+J6EWVQpsRSmTlV0sFrpxMDIkkupSRDg0kdKG1D2wogaUgU/MrCqzjQpGH2a5wsVXio7VZ4QuDQc0bRZrPd7/0gFl4rNLFBOPcvwY1klTOY/Zxhw8s132cb31VXlBNXwVJsHbn0ppdkyZXBp1u9LsaBXm3cRmwWIb27HH6PKcrQyyAwk8Sdy8b1ffk5f1jfqqrheKyZMmlvb5FufBCGNyRruH6Kw8Q8+bvuAXnusvDNwmA7XDjs3iaNub1jRzWO9Y5K2dtrDMcWPnlLmktdrJoQaI7oAXl+sjHwT7NkdCXkxzwAl+fTNn4OOu48FknxGd87r1LoYcSa9iL1f7ZfiG5pi05Zmtug0Ze6deHErThioW/nRiuRash6r6cwh1EfSGWKFEHJv5rT4sQ4hro8NHTgC25GtNHUEhrCrOIlklHHXZ9+5TBY4Sne26IfTTacR2di2h4N4eUAAE2SwgbhW8hYp0IJGNZvrLJ5eoVr3Sfb5dFjsI6NrXNwM0pLXl7aLKr1BrrayHoR/3rB4SfUP3Kjh3Lxo6u6NU68KVdjb9n7RrDsAjkNNqwGgE3wJdqpRnkP8y72yMGnhV0vC9K+nU2B+jRRMY7PDmt12CHubSqp+snaIjziKMDgcl/NZeJyJZJKUuvl/Jr4XhMuXEpY43t5ld1xOccbHnaGegbVOzAgPk8BXJeo6s2v+iw9mWg1LZcCRQk3UCONLxvWZi3Svwcj/Wfg43u4aukkJXouiMrm7JcWktcI5aLSQR6dm4jULTwq1xkl1j7GTifh0vs/c0YYaYijKP7sY+21wbPeXAGeQa7xlb7tFkZ2lK71pZT5yvPzKn9GI7xsF6+kadbO7zW3J+CzhjeSUrpXzf/AEZI/iSclFRq/JGd47SV41NPdqTqacdT4rZugkUZwMLpDTWxDe4tGr61oi9aAWL40+lk/Tf9YrYuhWKazAQOe5rGt7Auc6g0AT2SSdABSw40nCafb+Ubct6oev8ADPVRtwmagA5w1oMkefOg0lT4pIwLbE8f/i9tftALNOie3cSxuIMZOIkdTmF1vLmfSGte5g00LXyODRwA0rRaZtB3aCJrXlpJMkgY6jkbG4uaSNfWLBWnwWNLGk6Sv0Nk8ORc2/tWYj1ly1tPEVoLjPvhjVv1UflJyTVxt4a3mPFUfWT/ACpMfCL/ACY1fdWDNZCN5YDX94rRj5ozvkel6yoDIcKW/wBXJ48WryGzMK+VzmEd5jBnHEPzOafYQAR5rQelDR2mEs13HfNqnsiw0cjpSQ1zoYxJpQovc1jyeGunkuJxMm80oryPQ8LPw+HxvfqZ9sPClmPw/hKPkQqDp8b2jif1rvsXvZIQ3Hw0P50LwXTr+UMT+td9i1fh8tWN2YvxT/ci12KCEa6LXo/ybP0G/VCynBNBeOAC1mMdxv6LfkF3OG6nA4hciJI1RpHUpUqgTttdGJiYw4lJAOFKSt2F2DALlpwcuOansU61yrOluFEjMMCNzpf9KtGMQ9pua04fNqAZDXPVthYOP/2l6mrhNp/IqB0SOGa/EN9V+ExTT4EwuI+RQurr1Jv02/VK9X0n6UQT4cwQjLlw2Jc72Qu+9eV6udWTfpN+RXP/AAvV4qUvM2ca/wDSfyJnSLGubjJhwE0h87eT7tU3aEpdsjFPIq8Tha5Gg+65rQOkXRX6Xho8jQZGzyWQQ0mMzyZwCeNG68FW9a2Bjh2S2KP1WGADmae4WfE8Vrz54vh4xXPb/BRixtZbPK9VZ7p/+xH/AKVpjduRQwMLntbUYzG2mqAsUVmPVWdHfr4vsXpMV0rw8cbmuLWOYctOabJG8itcvj7rUcoRx43Ps/3FeOU8k1Huv2POYPpO/Gz7UcXWyPZ+IbEMobTLG8Dju9y810J/76Pykr9hyu+j5hz7S7OV0pds/EF7nDyrvaZj4qh6Dj+PxeUn+W5Y8EtWZPz9jZljpxNeR7PpntBsU+FLmF/oNKNbpHch4o+M6XiXDCP6M8tG7U1x4gWn9L4XOfh8o/mRx1/KP/8AaiYnasUUQMhzZRuBBPIG6BPsXnfxOnxUtm3b6s9n+FQX5LFKXRfTn5lB1kjvYI1V4JmnL0kmmv2r0HQyjstwJoZJbNXXpma1x8lQdY0mc4GQaB+DY4DkDJJQVz0QNbLf+hN/mtXouAXwf2+x4vjv1f3e5Gfs5u+ORj2gEusFjmgH1srvWHHT3BXHR7BxjExObK0+kADXBzXnWhpRHjV+aqMDtCSIPDDlztyu0BNXehIsexTOjg/jkHMys+JXquIw5FhyfG6p1y7ddjz2PLB5IfDva++ZmeMHpXj+276xWkYeStgvJ4Qtr2TLO9otqeUf+WT67locLf8A4/IOcA8z6b8fBeVx/on6fyj0WT9eP19yj6v9qOa+V3aUYxDlF0S3tQ1zWmvEDXmVpuB6e4Vge0RntXEtkLWtAc5+7vE2/QtPsWPbN2dI1r5QGtGQZmgEuLc4si/VI0P91WpwvaYqIN4SRkOZTw1mmVjgXcwTfj7uZGSeR6Vex182rwfi23GdZH8pTWbNRf5Mav8Aqw1Mpv1WN0G8kud/7VB1jj/qcwHERe7sWK66sWnNNRrRgvhWY2B7NPat+PmjmPke36Zk/wAWP9l/zCoYNon6U8HUHDNFHcR2juHHevWdIMD2ggHJjvi4LOR0kiZj32C5mVsDS3W+/ZcbrTU7uS43E4XPNNpfex2uG4iMMEIvv7no8JiC7Ew5tfSNo8Rr8l4npvrtHFfrnfILSYtlZZWHk9p9xCznpyy9o4nxmN+4LRwMXFNPyMvH5FOSaKPCCyPFavC7uN/Rb9ULMGMy6nyFcuP48PFewkxpNEaChQ5UAupDOsW7OLxHQuJRqo76VZJtRw4oMu2uW/it8OKxvqZHBvkWeddVP/Dg5Lqu/MY+4vhy7FVF0iI3hGb0pI/NtUmn+y6Wrjfnsvc0aI9i9j6W8cqn7R2dNjYYHwZW5S8nOSBrQ0oFeQApaV0OF4WPlbvrlCXEZMiqTLcUYxdpHmf+DsRAyeZ5jyjDYgENcSbdGd1gaKv6C7WZDnY+xnc2jw4ijy3rRdrxEbMxAd63YTXx1yuO9Y3gcZ2Z3b3N38K3lPhySwyU1uy7NHxIOJ9AHZczswa8NaXvdWv5z3H7QqDrQwr27MdnIPfw7bs6052pvzC9dj43OaA2Mv73BwBaOLu8QCeV7t/DXz3W/wDyW79dD8ymlOUvhb2X32EhFJpmd9XO1hHI2PKT2mIiFjh3gAfFei2r1NzzSue7FxgOcXeo9xok0OG4V4aeVeD6KY8sxMDRvdiYNeQ7RoOntX0RtTDhzC3KXWasAEssEF4DjvAPj6yrk5Tj8X/zyDG4ZHXUzXB9WJ2dh8dN24lz4KdmUR5K7ua7zHlSzbo7jjFiBI0AlodV7tWkfavoPpMytmYlu6sLMOVARurQaDStAvnHDT5HZgLr7RX2oK4fFHnzLLc00/Q1zH9CDtOLDYkzuhqADI1mfXtHu3lw58vuUZvUnGdHYuQ8dGMH2nxXtOgj82zMI47zFf8AicpGBw0rZpXPoh2SiL4Z6ay+QIvzveSllG5KT6jY804w0p1XQyLrV2cIJMHCHFwjwoYCRRIErwLpW3Vo9mIw78IS4HJKSaFU6Qer47veo3XZ/wB1hzzw/s/KvTOpvEAYp7Bd9i8/441ZCTx7R9PkVZFrim/U9q7oDA0d6V/mcgUvZ/QyJkkcjXvJa9jhuLTRB4c/DmrPacecNsuaGvDrY0Po5XAd0g6d7kd/uk4FpytJ4UBoG8aBIG41w4K/85myNwc216v5mf8ALY41PSr9D5n2qP4xL+tk+uVpnV5B9Mwj8LKKjZHGLZ6xBeXEa+LQs02p+XlPOWT65Wo9TMgInAI0ZFY9sm/4rNbvT0ez9DTk2p9j0EnV9hWjvPe0OblNyAAiyaNijx+Kds7q4wkT2zMa/MG023ZgNKzUeNcVZbSYTPZc4N7IAZWgnNmdbdxqxk040rTDg9mzNQNAu4a1rQ81TDHjUpKK5ebLJ5skorU7+hh/WOytqzcdIh5+hjCuerWSu2AGbSOva52vkB76VV1j0NqTuP8A4v8AKZ9il9AMYyBzzK8M7RttvWy0nTTjqNPBaY8yLkbVh8EHxsJJFNoVXPxC8rN1V7Oa63doCbOsxBOupGmuq9ZsmYPgje020tDgefLfr7ETHyU2h6ziGCtavefYLKryRSTl7gi23RDGDYe8CSOB0r5LE+mcZO0cUdwEzteGu5buWUKA0AoBYf0wbePxI4ma/gEVHSg3qKVtEiuGnlxPyA9nir3GYxjGguNeHFUMBBcQDQseJIFAV7dfYqzGzFz3Gz6x38r0+Cry49dWU5MeurJuN26Se7oOCgHaTyd6juTooTY5KaUkHTGKLYSeK4hGUfgJKq2UnWs42nIZT2BJQGJe66KRRfR2lx1s33yCLcQ3S+Ne1eFqkrUToaEnHdGnbeiiOBxJaRYhfukJo5dAaPwWPx4RznDT7PcrQGkeNwVniUtkO8zN3wkMVaSOIH/lfoNNTr4j3rzPWrh2/wAGuIc4ntYd7yQbJ3jdu1WbdqRuse1NkxziMpcS01YLiQa3Gj5D3ILJH+lCLNK9yo6PxZsbhm6gdvDZboQDI3WxuPjwX0idnC/yk17vypWC4ecNc1woOaQQRoQ4EEH2Gj7FaR9LsQCXCd9uFUXF2lVuOijyp80M876Go9Jdn3gsUO0lPoJdM936N1A3wXzm8b/xxXvX9LcQ5jmOmc5sgLXA0bDgQ4btLB+Cpvo0bTWUe60FmUeSIs/c1voHs538G4X0sg9HuGWh336Du7leSYI1+Wl97K+qsownTLEwxsjY8BrBQGUHSyaJ48V3/j7F0R2g1IN5W2PLT2o+Jja5P6v3AuIf2kD66cMWYnD24v8AQH1q09K7dQCgdUTHHaD8riz0ElkAGxmj013c/YhdINouxbmOnOYsaWtIGWgXF1GvFLo9tY4SXPCG2QWkEbw4gkb/AATPLGqSY/jbG1Nwz/648/Uj+5JuElNem3kfzbFnLus6fOTkZVNGXWgR6xB8dd/NP/5nzH+bYNebvxv+5DVCub+r9xfG8l9EZhtFpE0gOpD32fHMda4L3fU015mxWRzW+ijJtua+8arUV+Pb5fE4Fr3Ocbtxc4+ZNlXnQrbY2e+R4Zn7RrWm3UQGm9Pgm8SL2LHmXQ2NkE39Ywc/R8eXrIj4ptBnYTyyH3nvLwv/ADTGXSE3eneFVfzr4qQzrUZxiePIjfyTf6dVqf1ZX42/JfQ8J1kMI2nPnOY9z1e6D6Jlaa+CpJHFjGEEg3vs7t9DXTVX3SfGfSsZJOzutfkoObbgWsa3hpwtQIdih2rn2b4aAeQ9qDywXUs8eK3Nu6EumOzsIe4QYWketfHf4q8cZa3M95XjejXSyCDBwwEuLoowzQDXU7jfIq0b07gy33r5Ze8fs+KFw/rf38gLNHyLh5k5M95WLdLID9MxJce8ZT3W7qIFd7fur4rUW9MoSB61U7hy3DzP2hZd0ncH4uaVurXPzC9CBQ4J4zj0lYVlgyqgFEV8NB7lS4phL3n+04/Eqwlw5JHeOt3rWlohwwaN3EKOaA8qrYr8PgL1O5HmhA3fejvmDdFGfibVNybKnJsC4BJJzdd6Sa2EJZ5LqcX/AItNKqsQ6AumNDylIsKKRA2XRJpd+AmCQorX/gJbaByHF54lKwmlwTQLQAdezxSEfimvbfgkISfzgmQROiHNPioHeo7oje9Ojai1tzC0STKSuMd+PvQgUg9V0JQYutOikaNCEGk13NGg0Feb3JrX800OXQVKogQahLsz7E0ea6KQAGGH3aobzRI4pdoBuUeR/I6IpWFElkqlQP4qqjJPNEcRWt/j/dM4ojiXkeNANcfxVqQdoAb/AIFebEY4Ej8cURg1335pHiiI8aL520R7vmoeIxAcb47lCquKWfxpFRiuRFBLkEjbW/emTyHdomOcSozmlNzHqxSUd4spgZ4exJOCa9hhhj9i4nV4lJS2NbO6UuLhZaYWn/dBKwDnvK59IOmi72PFd7OkbQdgZmP+yexxTwEmxklBtAbR1pST8p5Jrm/ikqFEmnemueAmGfTcSmSY1Ehu5LIooxOuoISOLu64eKmlk0sk5aTSNdSowxhK6H80dLRNLJXtSJQmupPJSVQGjpKaXkDgnNda6jZAOd2/RNfK69UUhdyJrQbRFDnJ7AiuiXYmirRchrVHQ6khKSU7tAmB6WxQjUQvpDa6wkSlFCtmJ3ppchtekXKUSh/aFMLkN0prcmdoUyQ2kM4rlIbXEogUewBuZJdKSBNhRlcl4riSK5h6j2HRF4JJISFYJy40973JJJWANKe8mPKSSCHiR5ihl2gSSVq5DodMe4PYgO4rqSaI0AqdHuSSQGY129HSSQkUsfWiHeqSSBEdcd6HI46+SSSMSIiSO1H44lFzaFJJWjjXcPIIjSkkhIZ8hzkgUklWgIfGUUFJJIymQ953JgSSQAIb05JJMwsYAkkkgQ//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6" name="AutoShape 4" descr="data:image/jpeg;base64,/9j/4AAQSkZJRgABAQAAAQABAAD/2wCEAAkGBhQSEBQSExQVFBUUFBQUFBcUFRcUFBQUFBQVFRQUFBYXHCYfFxwkGRUUHy8gIygpLCwsFR4xNTAqNSYrLCkBCQoKDgwOGA8PGiwkHyQuKSwsLCwsKS0sKSwsMCwsLCosKikpLC8sLywsLCwpLCwsLCwpLCwsKSwsLCwsLCwsLP/AABEIAMIBAwMBIgACEQEDEQH/xAAcAAABBQEBAQAAAAAAAAAAAAADAAIEBQcBBgj/xABLEAABBAADBAYGBQYMBgMAAAABAAIDEQQSIQUxQVEGBxMiYXEjMoGRobEUssHR8DNCcnOS0hUkNUNSU2KCorPC8RYXJTRj4SZ0g//EABoBAAIDAQEAAAAAAAAAAAAAAAECAAMEBQb/xAA0EQACAgECBAQEBQMFAQAAAAAAAQIRAxIhBDFBURNhcdEigZHwBRQyscFSgqEjM2Lh8UL/2gAMAwEAAhEDEQA/APFPauBimCG13sV6JxObqIzAUdgXcicGpXAmoTWp66GJ4iUSoRyGhqRiR2Qo3YKxCaiskhQTErOSJCLEaHUyBlKc1xUkxpBiiihtRyKchSmYlRw1PaE1IrbDkgoT9E4NTXBLSImMEq4ZE8NXHMTUSwD01rEUhOahQ1nGWjAp0UdqSMNog0LZBeEzIVLfCmCIqJEsj5SlmUnslzsVCWRaSyI7oEzIoEGlSIWJmVQhwhcpFATSFCDC1JcNpJByayJOMIQRKiNcUSuwb4VxsaMGp4jQFbBtiRGMTwFI2piJIpXYeH0QjDO0lH5WVzmNccrvzGagDLV1vSTnpailbY0Y6rbeyHDZsgF9m+ueU18kmhR8PFFCBiJpnWD3GNlLsRK8fmgXbRe9x0pdhxQERkmJzvccscYslzjet6NYAd+/kCljnqTUuna+fYMsWya6/t3OYhqiFilEEoboytNlK2A9muGJGanFqFj2RTGnNaj9keS52aBLB2uIwgtJ2FIOoI8xSgLGNak9GyKPImsiGEBOa0JoanhqCYxJw7VYxgUq2EKfAy1G7FY/sQVw4UKS2Fde2iAdCdQDoSPC96TUkDchOwaGcPSnuagSBNZEyFK0KK5gUuVijuCdIaxlBCeAnvQShQyETS5nTSU20AjyUkFztUkthocJhyPvb9yK3FDk73t+5DDE5sf41RSKmw7MWOTve37kQYocne9v3IAZ+NU9jbIBNWd5uh4lEUKMUOTv2m/crDD7VjkAjxALQAGsm0LmDgyUDezkd48kH+CHHWJzJm84nh/+EHMPaEm7KkHrNyDi6Q5GjzLiAqJ+FlVqVNcn2++xdHXB1p+XcbicDln7MszPBAaQ5hsOotLTW4gg2pmMxbX4P0Y7uHxLGlwIuQSNLC/lWbQeFc0DGYzLT4ix9xMw8WY33GhxklLA4OAOfI26NAlEwby7C4mN/wBHja6MdnlqK5WODmDvP1/9rBkyzljU+zVvu79jVDGoyce6dfQldG8SQ+R7c47OGR9BwpxDSGggb9T8FAnx8kODyYh0j55jGY45HB72DNckmusYrSjv5IrmVgZ2hzO0nEcbWmRgcWF/pDRdupckcxkMWEjcx8pm7R1PaWQRhtOzSXlbe/KD4pc0lLM5XtcV5979w401iS9X5dv/AABhZ2x+mcwnK5oY0lpD3nWt24C3HyA4p23O7jMQ02fSZwbb6sjQ8bxzJ9y7PinufljbCWRksjL2l5N1mfYfXeNHyoKTtiPtJojmjL3QMbKGyMAZJHe/vaDKfgr3kazRm9k7Xt+3+SpRTxyiuaoZtraMjIsFE2SVudssz8shDst5WNscBwCd9Jc7Azvlc6QxPiMbnkOeM7srmZt5B8b1TdsQ9piy5j4jHFBFE1/bRhvdBL9c3MqFtHaTXtZhYDnYJBLPKAQ172+pHHepaN98eCzwSljTh+pyvzSv2LpWptS/SlXrsTNrSuhezCxEsf2bZMRIDTxn1ZEx29orUkamwpGHJGDxOdzniNgkZncXlrg7UNJ1AcNK3JmMYJsTJPGQ4SNjJGYB0bmtyua8E6ai73EFA2ljQ6MYOIh+Z7X4mRurAGatia7c43vI04K1fHiXWba9Vv8A4orfw5P+CX12/kG8ablFexWUw0UN669GCLGRRI/0VMhKnRlVsewEOHVhDGmRxKZDGpRU3ZO2Vh25gXmtabu9Yd4mjwa0OcTuFarzW2cBBNi5pIZC/gHskzUS0ZiCN3HwR8XtoYfaLGvPdjhkZbRm9JKG5gLGpqmmr5c1U4x+Gyeq6LvdqcpDbLTQyAagZTqDxPsXluN4iWTK9PLoep4Dh1DEm1z5ll0chc6IsccxjeY7PEANI+tXsVjLgqRug7C7Bte5uUvdI+vBzyQVZY7Dr0HDzeiN9jz3EQSySa5WzzM0NKE+NXcuGtRZcNS3JlCZTyQqM8K2kwyhywojJleWppUl7UFzUlFiYItSREkKQbJrMMf6Df2j+8iDCn+g39o/vI2HmRnTo0UO7IRgP9Bv7R/eTDC7+g39o/vKYZk4FNpJZUv2a1xsxR3zs378yJHswf1TPa5x/wBSshGjxwpfCjd0HW+5XtwIu+yjvnZ/eT3bPzetGw+ZJ/1Kx7JOan0orciu/glp3wx6btT+8u/wcBuijHtP7ytM6G+VTQkTUyvjwuUUI2Acg537yC7Atu+yjvnZ/eU971HeUNCGTZEGzmf1Ufx/eRGwVua0eRP3qQwIzY1FFIjkyGcA1xBcxpI3E6n5qXFBlFAAeSlRQKQIEyikI5le9lqO+BWzsOhuiQaIpFfFApsMSQajRpNDGciVhoLNDVeq2d0NBGaVxaK9Vu/2lD6IYNtOmd+boPA1ZPxpXzsUL1JGbdZ0ABoj2WPeubxOeSbjHauZu4fBGSUpK7PGdKNgQwuE0EY7UuFOcS8HXMXU7cSdNOC8NtDonisRI3PkrMczmit++xpZ1+S1jAxB0j4+49jWgk6SFzydC9xGpFO08U3acLRIwDi0sAFAAkOeTpx7oXFw4lKXidDs5MrhDQjmE2T6JobYIaG68QBQPhYCrcRyK9HhXXevACvGrJ9t/BU+2MNT7G52o+0fjmu1w899LOPnjtqRTvitAkwStYYCdwJ8gSinZch3MPt0+a1eIl1MqhZ5jEYelVYiNXuLIN0bokaGxbSWnUeII9irpWK9S2sr60UksBUd8StpQokjFLLUV+VJS+zCSgbHtBTqK4JEQOTWIzjVIjUdHijTislRgKUwBQmRlHYCiipksAJjo0+JiOIwmpCWQHNQXRFWpgTDh1A6irMKC9it3YdRpMKgMpFeCisejfRlzsVCagkcyMyRRhGjxpkKw9pro09iMxigtkYQLrY9VMEacyHVJKQUek6ORHshWoLne+gBfuT+kuVsRa59OLHCNoFuJLS3Wtw1UrY8rGwMA9bW/Akn7woO1o2FrpnH8nDLlPPulxf5jX3rznE6puSid/hdMFFy++o7ozs8xRZnNDDI4FzRrWhvXzCZiAXTxmt3aSG9+oyMHuJ9ylxbRaYwbshkZ5H0gsA+JGp81U7OcJZH4kOzNIETOQANlw52dfKkuPGscdKGyZHklbLfZujngbsx+AaK+Cs24cHVwB5WAaUPZkJJLiKAcfaftVm4qamI0uQIhef6a9IPoeEfKD3z3Iv1jgaPsFu9iv3uWK9a+2zNizCLywDKBzeaL3V7h/dUbpBSG9CcdnikjcbLHZhe+nb/AI6/3lbztXhOi20exxLCfVJyO8n6WfI0fYtGxcC6PC5bhT6HP4jHU7XUpZVBmCuHwKO/DLWmVWVJtcU90ItcRtBtgvo6e2FSWPCcaTWytsCyNSo2oCIyRMtxWTGUn5VHjKOXaJ0ithY3ogcojXI7JFckI0Soyi5UGJGzhIwHciY6ILrnUCdwGpPADmTwXBKCLBB8jfyS2QA+BAdCrWLZsrxma3unUEkCx70RvR+V39Ee0/YEjz447OSLFjm+SKIxrgYo3SbbjMDO2GUOcXMDw6MAii5za1IO9pVp0cyYsB7HEMLXEEt17rg0ij4/JFcTiabT5BeLIqtcxkbUYK8j2CzUkuI4bh7dykQbKiv1SdRdk8eGiyP8QxdLLfymTyPPIsZWWy9PMUyV7czXAPcAHMbuDiBq2lq/QPFGeBsr2jM9jXGhoDZ3XfJL+chOLa6DvhZwaT6kyPEPAa1pFZ2kgtzWLFjw0v3lTMO0z4TvNIc5sjSKIrMHDdy0HvVqyRrRwCG7acQ/nGftj5WublzRbvl8zoYYSUa5ngNsbapzcEXGMups1b2tcBbbPqudpZO5t8wvVYDDtjiaxjQG/mgbid/3rH+sjFB2053McC22ag6aRMB+VK46sca50krST6jcos0CXUa4A18lWslui3RSs2PB4tojaC4A5Rdnjx0T345vAk+TSfkFCxO2YMO1gmkZHmbYDt5A31p+LUSTp3gxumB8mu+5Zck995JffqXQxSe6i39+haHE/wBlx9lfMrCOndu2hiTVXIdCW3oANwK1vD9OsLJIyJj3OfIaHcIF+Z3LHusA/wDUcT+tPyCaMk1s7BKEovdUUjjuB0HiPvWuNNxsO+2NP+ELH43uveffotfjPo2foN+qFu4XqY+J6EWVQpsRSmTlV0sFrpxMDIkkupSRDg0kdKG1D2wogaUgU/MrCqzjQpGH2a5wsVXio7VZ4QuDQc0bRZrPd7/0gFl4rNLFBOPcvwY1klTOY/Zxhw8s132cb31VXlBNXwVJsHbn0ppdkyZXBp1u9LsaBXm3cRmwWIb27HH6PKcrQyyAwk8Sdy8b1ffk5f1jfqqrheKyZMmlvb5FufBCGNyRruH6Kw8Q8+bvuAXnusvDNwmA7XDjs3iaNub1jRzWO9Y5K2dtrDMcWPnlLmktdrJoQaI7oAXl+sjHwT7NkdCXkxzwAl+fTNn4OOu48FknxGd87r1LoYcSa9iL1f7ZfiG5pi05Zmtug0Ze6deHErThioW/nRiuRash6r6cwh1EfSGWKFEHJv5rT4sQ4hro8NHTgC25GtNHUEhrCrOIlklHHXZ9+5TBY4Sne26IfTTacR2di2h4N4eUAAE2SwgbhW8hYp0IJGNZvrLJ5eoVr3Sfb5dFjsI6NrXNwM0pLXl7aLKr1BrrayHoR/3rB4SfUP3Kjh3Lxo6u6NU68KVdjb9n7RrDsAjkNNqwGgE3wJdqpRnkP8y72yMGnhV0vC9K+nU2B+jRRMY7PDmt12CHubSqp+snaIjziKMDgcl/NZeJyJZJKUuvl/Jr4XhMuXEpY43t5ld1xOccbHnaGegbVOzAgPk8BXJeo6s2v+iw9mWg1LZcCRQk3UCONLxvWZi3Svwcj/Wfg43u4aukkJXouiMrm7JcWktcI5aLSQR6dm4jULTwq1xkl1j7GTifh0vs/c0YYaYijKP7sY+21wbPeXAGeQa7xlb7tFkZ2lK71pZT5yvPzKn9GI7xsF6+kadbO7zW3J+CzhjeSUrpXzf/AEZI/iSclFRq/JGd47SV41NPdqTqacdT4rZugkUZwMLpDTWxDe4tGr61oi9aAWL40+lk/Tf9YrYuhWKazAQOe5rGt7Auc6g0AT2SSdABSw40nCafb+Ubct6oev8ADPVRtwmagA5w1oMkefOg0lT4pIwLbE8f/i9tftALNOie3cSxuIMZOIkdTmF1vLmfSGte5g00LXyODRwA0rRaZtB3aCJrXlpJMkgY6jkbG4uaSNfWLBWnwWNLGk6Sv0Nk8ORc2/tWYj1ly1tPEVoLjPvhjVv1UflJyTVxt4a3mPFUfWT/ACpMfCL/ACY1fdWDNZCN5YDX94rRj5ozvkel6yoDIcKW/wBXJ48WryGzMK+VzmEd5jBnHEPzOafYQAR5rQelDR2mEs13HfNqnsiw0cjpSQ1zoYxJpQovc1jyeGunkuJxMm80oryPQ8LPw+HxvfqZ9sPClmPw/hKPkQqDp8b2jif1rvsXvZIQ3Hw0P50LwXTr+UMT+td9i1fh8tWN2YvxT/ci12KCEa6LXo/ybP0G/VCynBNBeOAC1mMdxv6LfkF3OG6nA4hciJI1RpHUpUqgTttdGJiYw4lJAOFKSt2F2DALlpwcuOansU61yrOluFEjMMCNzpf9KtGMQ9pua04fNqAZDXPVthYOP/2l6mrhNp/IqB0SOGa/EN9V+ExTT4EwuI+RQurr1Jv02/VK9X0n6UQT4cwQjLlw2Jc72Qu+9eV6udWTfpN+RXP/AAvV4qUvM2ca/wDSfyJnSLGubjJhwE0h87eT7tU3aEpdsjFPIq8Tha5Gg+65rQOkXRX6Xho8jQZGzyWQQ0mMzyZwCeNG68FW9a2Bjh2S2KP1WGADmae4WfE8Vrz54vh4xXPb/BRixtZbPK9VZ7p/+xH/AKVpjduRQwMLntbUYzG2mqAsUVmPVWdHfr4vsXpMV0rw8cbmuLWOYctOabJG8itcvj7rUcoRx43Ps/3FeOU8k1Huv2POYPpO/Gz7UcXWyPZ+IbEMobTLG8Dju9y810J/76Pykr9hyu+j5hz7S7OV0pds/EF7nDyrvaZj4qh6Dj+PxeUn+W5Y8EtWZPz9jZljpxNeR7PpntBsU+FLmF/oNKNbpHch4o+M6XiXDCP6M8tG7U1x4gWn9L4XOfh8o/mRx1/KP/8AaiYnasUUQMhzZRuBBPIG6BPsXnfxOnxUtm3b6s9n+FQX5LFKXRfTn5lB1kjvYI1V4JmnL0kmmv2r0HQyjstwJoZJbNXXpma1x8lQdY0mc4GQaB+DY4DkDJJQVz0QNbLf+hN/mtXouAXwf2+x4vjv1f3e5Gfs5u+ORj2gEusFjmgH1srvWHHT3BXHR7BxjExObK0+kADXBzXnWhpRHjV+aqMDtCSIPDDlztyu0BNXehIsexTOjg/jkHMys+JXquIw5FhyfG6p1y7ddjz2PLB5IfDva++ZmeMHpXj+276xWkYeStgvJ4Qtr2TLO9otqeUf+WT67locLf8A4/IOcA8z6b8fBeVx/on6fyj0WT9eP19yj6v9qOa+V3aUYxDlF0S3tQ1zWmvEDXmVpuB6e4Vge0RntXEtkLWtAc5+7vE2/QtPsWPbN2dI1r5QGtGQZmgEuLc4si/VI0P91WpwvaYqIN4SRkOZTw1mmVjgXcwTfj7uZGSeR6Vex182rwfi23GdZH8pTWbNRf5Mav8Aqw1Mpv1WN0G8kud/7VB1jj/qcwHERe7sWK66sWnNNRrRgvhWY2B7NPat+PmjmPke36Zk/wAWP9l/zCoYNon6U8HUHDNFHcR2juHHevWdIMD2ggHJjvi4LOR0kiZj32C5mVsDS3W+/ZcbrTU7uS43E4XPNNpfex2uG4iMMEIvv7no8JiC7Ew5tfSNo8Rr8l4npvrtHFfrnfILSYtlZZWHk9p9xCznpyy9o4nxmN+4LRwMXFNPyMvH5FOSaKPCCyPFavC7uN/Rb9ULMGMy6nyFcuP48PFewkxpNEaChQ5UAupDOsW7OLxHQuJRqo76VZJtRw4oMu2uW/it8OKxvqZHBvkWeddVP/Dg5Lqu/MY+4vhy7FVF0iI3hGb0pI/NtUmn+y6Wrjfnsvc0aI9i9j6W8cqn7R2dNjYYHwZW5S8nOSBrQ0oFeQApaV0OF4WPlbvrlCXEZMiqTLcUYxdpHmf+DsRAyeZ5jyjDYgENcSbdGd1gaKv6C7WZDnY+xnc2jw4ijy3rRdrxEbMxAd63YTXx1yuO9Y3gcZ2Z3b3N38K3lPhySwyU1uy7NHxIOJ9AHZczswa8NaXvdWv5z3H7QqDrQwr27MdnIPfw7bs6052pvzC9dj43OaA2Mv73BwBaOLu8QCeV7t/DXz3W/wDyW79dD8ymlOUvhb2X32EhFJpmd9XO1hHI2PKT2mIiFjh3gAfFei2r1NzzSue7FxgOcXeo9xok0OG4V4aeVeD6KY8sxMDRvdiYNeQ7RoOntX0RtTDhzC3KXWasAEssEF4DjvAPj6yrk5Tj8X/zyDG4ZHXUzXB9WJ2dh8dN24lz4KdmUR5K7ua7zHlSzbo7jjFiBI0AlodV7tWkfavoPpMytmYlu6sLMOVARurQaDStAvnHDT5HZgLr7RX2oK4fFHnzLLc00/Q1zH9CDtOLDYkzuhqADI1mfXtHu3lw58vuUZvUnGdHYuQ8dGMH2nxXtOgj82zMI47zFf8AicpGBw0rZpXPoh2SiL4Z6ay+QIvzveSllG5KT6jY804w0p1XQyLrV2cIJMHCHFwjwoYCRRIErwLpW3Vo9mIw78IS4HJKSaFU6Qer47veo3XZ/wB1hzzw/s/KvTOpvEAYp7Bd9i8/441ZCTx7R9PkVZFrim/U9q7oDA0d6V/mcgUvZ/QyJkkcjXvJa9jhuLTRB4c/DmrPacecNsuaGvDrY0Po5XAd0g6d7kd/uk4FpytJ4UBoG8aBIG41w4K/85myNwc216v5mf8ALY41PSr9D5n2qP4xL+tk+uVpnV5B9Mwj8LKKjZHGLZ6xBeXEa+LQs02p+XlPOWT65Wo9TMgInAI0ZFY9sm/4rNbvT0ez9DTk2p9j0EnV9hWjvPe0OblNyAAiyaNijx+Kds7q4wkT2zMa/MG023ZgNKzUeNcVZbSYTPZc4N7IAZWgnNmdbdxqxk040rTDg9mzNQNAu4a1rQ81TDHjUpKK5ebLJ5skorU7+hh/WOytqzcdIh5+hjCuerWSu2AGbSOva52vkB76VV1j0NqTuP8A4v8AKZ9il9AMYyBzzK8M7RttvWy0nTTjqNPBaY8yLkbVh8EHxsJJFNoVXPxC8rN1V7Oa63doCbOsxBOupGmuq9ZsmYPgje020tDgefLfr7ETHyU2h6ziGCtavefYLKryRSTl7gi23RDGDYe8CSOB0r5LE+mcZO0cUdwEzteGu5buWUKA0AoBYf0wbePxI4ma/gEVHSg3qKVtEiuGnlxPyA9nir3GYxjGguNeHFUMBBcQDQseJIFAV7dfYqzGzFz3Gz6x38r0+Cry49dWU5MeurJuN26Se7oOCgHaTyd6juTooTY5KaUkHTGKLYSeK4hGUfgJKq2UnWs42nIZT2BJQGJe66KRRfR2lx1s33yCLcQ3S+Ne1eFqkrUToaEnHdGnbeiiOBxJaRYhfukJo5dAaPwWPx4RznDT7PcrQGkeNwVniUtkO8zN3wkMVaSOIH/lfoNNTr4j3rzPWrh2/wAGuIc4ntYd7yQbJ3jdu1WbdqRuse1NkxziMpcS01YLiQa3Gj5D3ILJH+lCLNK9yo6PxZsbhm6gdvDZboQDI3WxuPjwX0idnC/yk17vypWC4ecNc1woOaQQRoQ4EEH2Gj7FaR9LsQCXCd9uFUXF2lVuOijyp80M876Go9Jdn3gsUO0lPoJdM936N1A3wXzm8b/xxXvX9LcQ5jmOmc5sgLXA0bDgQ4btLB+Cpvo0bTWUe60FmUeSIs/c1voHs538G4X0sg9HuGWh336Du7leSYI1+Wl97K+qsownTLEwxsjY8BrBQGUHSyaJ48V3/j7F0R2g1IN5W2PLT2o+Jja5P6v3AuIf2kD66cMWYnD24v8AQH1q09K7dQCgdUTHHaD8riz0ElkAGxmj013c/YhdINouxbmOnOYsaWtIGWgXF1GvFLo9tY4SXPCG2QWkEbw4gkb/AATPLGqSY/jbG1Nwz/648/Uj+5JuElNem3kfzbFnLus6fOTkZVNGXWgR6xB8dd/NP/5nzH+bYNebvxv+5DVCub+r9xfG8l9EZhtFpE0gOpD32fHMda4L3fU015mxWRzW+ijJtua+8arUV+Pb5fE4Fr3Ocbtxc4+ZNlXnQrbY2e+R4Zn7RrWm3UQGm9Pgm8SL2LHmXQ2NkE39Ywc/R8eXrIj4ptBnYTyyH3nvLwv/ADTGXSE3eneFVfzr4qQzrUZxiePIjfyTf6dVqf1ZX42/JfQ8J1kMI2nPnOY9z1e6D6Jlaa+CpJHFjGEEg3vs7t9DXTVX3SfGfSsZJOzutfkoObbgWsa3hpwtQIdih2rn2b4aAeQ9qDywXUs8eK3Nu6EumOzsIe4QYWketfHf4q8cZa3M95XjejXSyCDBwwEuLoowzQDXU7jfIq0b07gy33r5Ze8fs+KFw/rf38gLNHyLh5k5M95WLdLID9MxJce8ZT3W7qIFd7fur4rUW9MoSB61U7hy3DzP2hZd0ncH4uaVurXPzC9CBQ4J4zj0lYVlgyqgFEV8NB7lS4phL3n+04/Eqwlw5JHeOt3rWlohwwaN3EKOaA8qrYr8PgL1O5HmhA3fejvmDdFGfibVNybKnJsC4BJJzdd6Sa2EJZ5LqcX/AItNKqsQ6AumNDylIsKKRA2XRJpd+AmCQorX/gJbaByHF54lKwmlwTQLQAdezxSEfimvbfgkISfzgmQROiHNPioHeo7oje9Ojai1tzC0STKSuMd+PvQgUg9V0JQYutOikaNCEGk13NGg0Feb3JrX800OXQVKogQahLsz7E0ea6KQAGGH3aobzRI4pdoBuUeR/I6IpWFElkqlQP4qqjJPNEcRWt/j/dM4ojiXkeNANcfxVqQdoAb/AIFebEY4Ej8cURg1335pHiiI8aL520R7vmoeIxAcb47lCquKWfxpFRiuRFBLkEjbW/emTyHdomOcSozmlNzHqxSUd4spgZ4exJOCa9hhhj9i4nV4lJS2NbO6UuLhZaYWn/dBKwDnvK59IOmi72PFd7OkbQdgZmP+yexxTwEmxklBtAbR1pST8p5Jrm/ikqFEmnemueAmGfTcSmSY1Ehu5LIooxOuoISOLu64eKmlk0sk5aTSNdSowxhK6H80dLRNLJXtSJQmupPJSVQGjpKaXkDgnNda6jZAOd2/RNfK69UUhdyJrQbRFDnJ7AiuiXYmirRchrVHQ6khKSU7tAmB6WxQjUQvpDa6wkSlFCtmJ3ppchtekXKUSh/aFMLkN0prcmdoUyQ2kM4rlIbXEogUewBuZJdKSBNhRlcl4riSK5h6j2HRF4JJISFYJy40973JJJWANKe8mPKSSCHiR5ihl2gSSVq5DodMe4PYgO4rqSaI0AqdHuSSQGY129HSSQkUsfWiHeqSSBEdcd6HI46+SSSMSIiSO1H44lFzaFJJWjjXcPIIjSkkhIZ8hzkgUklWgIfGUUFJJIymQ953JgSSQAIb05JJMwsYAkkkgQ//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5126" name="Picture 6" descr="http://sphotos-a.xx.fbcdn.net/hphotos-prn1/63326_159384290757073_2486004_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128" y="3356992"/>
            <a:ext cx="3240360" cy="25450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9278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ipe(down)">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6" presetClass="entr" presetSubtype="0" fill="hold" nodeType="clickEffect">
                                  <p:stCondLst>
                                    <p:cond delay="0"/>
                                  </p:stCondLst>
                                  <p:childTnLst>
                                    <p:set>
                                      <p:cBhvr>
                                        <p:cTn id="16" dur="1" fill="hold">
                                          <p:stCondLst>
                                            <p:cond delay="0"/>
                                          </p:stCondLst>
                                        </p:cTn>
                                        <p:tgtEl>
                                          <p:spTgt spid="5126"/>
                                        </p:tgtEl>
                                        <p:attrNameLst>
                                          <p:attrName>style.visibility</p:attrName>
                                        </p:attrNameLst>
                                      </p:cBhvr>
                                      <p:to>
                                        <p:strVal val="visible"/>
                                      </p:to>
                                    </p:set>
                                    <p:animEffect transition="in" filter="wipe(down)">
                                      <p:cBhvr>
                                        <p:cTn id="17" dur="580">
                                          <p:stCondLst>
                                            <p:cond delay="0"/>
                                          </p:stCondLst>
                                        </p:cTn>
                                        <p:tgtEl>
                                          <p:spTgt spid="5126"/>
                                        </p:tgtEl>
                                      </p:cBhvr>
                                    </p:animEffect>
                                    <p:anim calcmode="lin" valueType="num">
                                      <p:cBhvr>
                                        <p:cTn id="18" dur="1822" tmFilter="0,0; 0.14,0.36; 0.43,0.73; 0.71,0.91; 1.0,1.0">
                                          <p:stCondLst>
                                            <p:cond delay="0"/>
                                          </p:stCondLst>
                                        </p:cTn>
                                        <p:tgtEl>
                                          <p:spTgt spid="5126"/>
                                        </p:tgtEl>
                                        <p:attrNameLst>
                                          <p:attrName>ppt_x</p:attrName>
                                        </p:attrNameLst>
                                      </p:cBhvr>
                                      <p:tavLst>
                                        <p:tav tm="0">
                                          <p:val>
                                            <p:strVal val="#ppt_x-0.25"/>
                                          </p:val>
                                        </p:tav>
                                        <p:tav tm="100000">
                                          <p:val>
                                            <p:strVal val="#ppt_x"/>
                                          </p:val>
                                        </p:tav>
                                      </p:tavLst>
                                    </p:anim>
                                    <p:anim calcmode="lin" valueType="num">
                                      <p:cBhvr>
                                        <p:cTn id="19" dur="664" tmFilter="0.0,0.0; 0.25,0.07; 0.50,0.2; 0.75,0.467; 1.0,1.0">
                                          <p:stCondLst>
                                            <p:cond delay="0"/>
                                          </p:stCondLst>
                                        </p:cTn>
                                        <p:tgtEl>
                                          <p:spTgt spid="5126"/>
                                        </p:tgtEl>
                                        <p:attrNameLst>
                                          <p:attrName>ppt_y</p:attrName>
                                        </p:attrNameLst>
                                      </p:cBhvr>
                                      <p:tavLst>
                                        <p:tav tm="0" fmla="#ppt_y-sin(pi*$)/3">
                                          <p:val>
                                            <p:fltVal val="0.5"/>
                                          </p:val>
                                        </p:tav>
                                        <p:tav tm="100000">
                                          <p:val>
                                            <p:fltVal val="1"/>
                                          </p:val>
                                        </p:tav>
                                      </p:tavLst>
                                    </p:anim>
                                    <p:anim calcmode="lin" valueType="num">
                                      <p:cBhvr>
                                        <p:cTn id="20" dur="664" tmFilter="0, 0; 0.125,0.2665; 0.25,0.4; 0.375,0.465; 0.5,0.5;  0.625,0.535; 0.75,0.6; 0.875,0.7335; 1,1">
                                          <p:stCondLst>
                                            <p:cond delay="664"/>
                                          </p:stCondLst>
                                        </p:cTn>
                                        <p:tgtEl>
                                          <p:spTgt spid="5126"/>
                                        </p:tgtEl>
                                        <p:attrNameLst>
                                          <p:attrName>ppt_y</p:attrName>
                                        </p:attrNameLst>
                                      </p:cBhvr>
                                      <p:tavLst>
                                        <p:tav tm="0" fmla="#ppt_y-sin(pi*$)/9">
                                          <p:val>
                                            <p:fltVal val="0"/>
                                          </p:val>
                                        </p:tav>
                                        <p:tav tm="100000">
                                          <p:val>
                                            <p:fltVal val="1"/>
                                          </p:val>
                                        </p:tav>
                                      </p:tavLst>
                                    </p:anim>
                                    <p:anim calcmode="lin" valueType="num">
                                      <p:cBhvr>
                                        <p:cTn id="21" dur="332" tmFilter="0, 0; 0.125,0.2665; 0.25,0.4; 0.375,0.465; 0.5,0.5;  0.625,0.535; 0.75,0.6; 0.875,0.7335; 1,1">
                                          <p:stCondLst>
                                            <p:cond delay="1324"/>
                                          </p:stCondLst>
                                        </p:cTn>
                                        <p:tgtEl>
                                          <p:spTgt spid="5126"/>
                                        </p:tgtEl>
                                        <p:attrNameLst>
                                          <p:attrName>ppt_y</p:attrName>
                                        </p:attrNameLst>
                                      </p:cBhvr>
                                      <p:tavLst>
                                        <p:tav tm="0" fmla="#ppt_y-sin(pi*$)/27">
                                          <p:val>
                                            <p:fltVal val="0"/>
                                          </p:val>
                                        </p:tav>
                                        <p:tav tm="100000">
                                          <p:val>
                                            <p:fltVal val="1"/>
                                          </p:val>
                                        </p:tav>
                                      </p:tavLst>
                                    </p:anim>
                                    <p:anim calcmode="lin" valueType="num">
                                      <p:cBhvr>
                                        <p:cTn id="22" dur="164" tmFilter="0, 0; 0.125,0.2665; 0.25,0.4; 0.375,0.465; 0.5,0.5;  0.625,0.535; 0.75,0.6; 0.875,0.7335; 1,1">
                                          <p:stCondLst>
                                            <p:cond delay="1656"/>
                                          </p:stCondLst>
                                        </p:cTn>
                                        <p:tgtEl>
                                          <p:spTgt spid="5126"/>
                                        </p:tgtEl>
                                        <p:attrNameLst>
                                          <p:attrName>ppt_y</p:attrName>
                                        </p:attrNameLst>
                                      </p:cBhvr>
                                      <p:tavLst>
                                        <p:tav tm="0" fmla="#ppt_y-sin(pi*$)/81">
                                          <p:val>
                                            <p:fltVal val="0"/>
                                          </p:val>
                                        </p:tav>
                                        <p:tav tm="100000">
                                          <p:val>
                                            <p:fltVal val="1"/>
                                          </p:val>
                                        </p:tav>
                                      </p:tavLst>
                                    </p:anim>
                                    <p:animScale>
                                      <p:cBhvr>
                                        <p:cTn id="23" dur="26">
                                          <p:stCondLst>
                                            <p:cond delay="650"/>
                                          </p:stCondLst>
                                        </p:cTn>
                                        <p:tgtEl>
                                          <p:spTgt spid="5126"/>
                                        </p:tgtEl>
                                      </p:cBhvr>
                                      <p:to x="100000" y="60000"/>
                                    </p:animScale>
                                    <p:animScale>
                                      <p:cBhvr>
                                        <p:cTn id="24" dur="166" decel="50000">
                                          <p:stCondLst>
                                            <p:cond delay="676"/>
                                          </p:stCondLst>
                                        </p:cTn>
                                        <p:tgtEl>
                                          <p:spTgt spid="5126"/>
                                        </p:tgtEl>
                                      </p:cBhvr>
                                      <p:to x="100000" y="100000"/>
                                    </p:animScale>
                                    <p:animScale>
                                      <p:cBhvr>
                                        <p:cTn id="25" dur="26">
                                          <p:stCondLst>
                                            <p:cond delay="1312"/>
                                          </p:stCondLst>
                                        </p:cTn>
                                        <p:tgtEl>
                                          <p:spTgt spid="5126"/>
                                        </p:tgtEl>
                                      </p:cBhvr>
                                      <p:to x="100000" y="80000"/>
                                    </p:animScale>
                                    <p:animScale>
                                      <p:cBhvr>
                                        <p:cTn id="26" dur="166" decel="50000">
                                          <p:stCondLst>
                                            <p:cond delay="1338"/>
                                          </p:stCondLst>
                                        </p:cTn>
                                        <p:tgtEl>
                                          <p:spTgt spid="5126"/>
                                        </p:tgtEl>
                                      </p:cBhvr>
                                      <p:to x="100000" y="100000"/>
                                    </p:animScale>
                                    <p:animScale>
                                      <p:cBhvr>
                                        <p:cTn id="27" dur="26">
                                          <p:stCondLst>
                                            <p:cond delay="1642"/>
                                          </p:stCondLst>
                                        </p:cTn>
                                        <p:tgtEl>
                                          <p:spTgt spid="5126"/>
                                        </p:tgtEl>
                                      </p:cBhvr>
                                      <p:to x="100000" y="90000"/>
                                    </p:animScale>
                                    <p:animScale>
                                      <p:cBhvr>
                                        <p:cTn id="28" dur="166" decel="50000">
                                          <p:stCondLst>
                                            <p:cond delay="1668"/>
                                          </p:stCondLst>
                                        </p:cTn>
                                        <p:tgtEl>
                                          <p:spTgt spid="5126"/>
                                        </p:tgtEl>
                                      </p:cBhvr>
                                      <p:to x="100000" y="100000"/>
                                    </p:animScale>
                                    <p:animScale>
                                      <p:cBhvr>
                                        <p:cTn id="29" dur="26">
                                          <p:stCondLst>
                                            <p:cond delay="1808"/>
                                          </p:stCondLst>
                                        </p:cTn>
                                        <p:tgtEl>
                                          <p:spTgt spid="5126"/>
                                        </p:tgtEl>
                                      </p:cBhvr>
                                      <p:to x="100000" y="95000"/>
                                    </p:animScale>
                                    <p:animScale>
                                      <p:cBhvr>
                                        <p:cTn id="30" dur="166" decel="50000">
                                          <p:stCondLst>
                                            <p:cond delay="1834"/>
                                          </p:stCondLst>
                                        </p:cTn>
                                        <p:tgtEl>
                                          <p:spTgt spid="5126"/>
                                        </p:tgtEl>
                                      </p:cBhvr>
                                      <p:to x="100000" y="100000"/>
                                    </p:animScale>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500" fill="hold"/>
                                        <p:tgtEl>
                                          <p:spTgt spid="4"/>
                                        </p:tgtEl>
                                        <p:attrNameLst>
                                          <p:attrName>ppt_w</p:attrName>
                                        </p:attrNameLst>
                                      </p:cBhvr>
                                      <p:tavLst>
                                        <p:tav tm="0">
                                          <p:val>
                                            <p:fltVal val="0"/>
                                          </p:val>
                                        </p:tav>
                                        <p:tav tm="100000">
                                          <p:val>
                                            <p:strVal val="#ppt_w"/>
                                          </p:val>
                                        </p:tav>
                                      </p:tavLst>
                                    </p:anim>
                                    <p:anim calcmode="lin" valueType="num">
                                      <p:cBhvr>
                                        <p:cTn id="36" dur="500" fill="hold"/>
                                        <p:tgtEl>
                                          <p:spTgt spid="4"/>
                                        </p:tgtEl>
                                        <p:attrNameLst>
                                          <p:attrName>ppt_h</p:attrName>
                                        </p:attrNameLst>
                                      </p:cBhvr>
                                      <p:tavLst>
                                        <p:tav tm="0">
                                          <p:val>
                                            <p:fltVal val="0"/>
                                          </p:val>
                                        </p:tav>
                                        <p:tav tm="100000">
                                          <p:val>
                                            <p:strVal val="#ppt_h"/>
                                          </p:val>
                                        </p:tav>
                                      </p:tavLst>
                                    </p:anim>
                                    <p:animEffect transition="in" filter="fade">
                                      <p:cBhvr>
                                        <p:cTn id="3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3024336"/>
          </a:xfrm>
        </p:spPr>
        <p:txBody>
          <a:bodyPr>
            <a:normAutofit fontScale="92500" lnSpcReduction="10000"/>
          </a:bodyPr>
          <a:lstStyle/>
          <a:p>
            <a:pPr marL="0" indent="0" algn="ctr">
              <a:buNone/>
            </a:pPr>
            <a:r>
              <a:rPr lang="es-CO" dirty="0" smtClean="0"/>
              <a:t>En </a:t>
            </a:r>
            <a:r>
              <a:rPr lang="es-CO" dirty="0" smtClean="0">
                <a:solidFill>
                  <a:srgbClr val="FF0000"/>
                </a:solidFill>
              </a:rPr>
              <a:t>Éxodo 20:8-11</a:t>
            </a:r>
            <a:r>
              <a:rPr lang="es-CO" dirty="0" smtClean="0"/>
              <a:t> dice el mandamiento: "</a:t>
            </a:r>
            <a:r>
              <a:rPr lang="es-CO" dirty="0"/>
              <a:t>Acuérdate del día del sábado para santificarlo. </a:t>
            </a:r>
            <a:r>
              <a:rPr lang="es-CO" b="1" baseline="30000" dirty="0" smtClean="0"/>
              <a:t>9 </a:t>
            </a:r>
            <a:r>
              <a:rPr lang="es-CO" dirty="0"/>
              <a:t>Seis días trabajarás y harás toda tu </a:t>
            </a:r>
            <a:r>
              <a:rPr lang="es-CO" dirty="0" smtClean="0"/>
              <a:t>obra,</a:t>
            </a:r>
            <a:r>
              <a:rPr lang="es-CO" b="1" baseline="30000" dirty="0" smtClean="0"/>
              <a:t>10 </a:t>
            </a:r>
            <a:r>
              <a:rPr lang="es-CO" dirty="0"/>
              <a:t>pero el séptimo día será sábado para Jehovah tu Dios. No harás en él obra alguna, ni tú, ni tu hijo, ni tu hija, ni tu siervo, ni tu sierva, ni tu animal, ni el forastero que está dentro de tus puertas. </a:t>
            </a:r>
            <a:endParaRPr lang="es-CO" dirty="0" smtClean="0"/>
          </a:p>
        </p:txBody>
      </p:sp>
      <p:pic>
        <p:nvPicPr>
          <p:cNvPr id="6146" name="Picture 2" descr="http://t3.gstatic.com/images?q=tbn:ANd9GcTxbv33s6-oxSWo_vjn5ymoh4Fa-TqInxU3s3Mi0IeK83-aaH7K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20" y="3429000"/>
            <a:ext cx="3257922" cy="295232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251520" y="3429000"/>
            <a:ext cx="4572000" cy="2677656"/>
          </a:xfrm>
          <a:prstGeom prst="rect">
            <a:avLst/>
          </a:prstGeom>
        </p:spPr>
        <p:txBody>
          <a:bodyPr>
            <a:spAutoFit/>
          </a:bodyPr>
          <a:lstStyle/>
          <a:p>
            <a:pPr algn="ctr"/>
            <a:r>
              <a:rPr lang="es-CO" sz="2800" b="1" baseline="30000" dirty="0"/>
              <a:t>11 </a:t>
            </a:r>
            <a:r>
              <a:rPr lang="es-CO" sz="2800" dirty="0"/>
              <a:t>Porque en seis días Jehovah hizo los cielos, la tierra y el mar, y todo lo que hay en ellos, y reposó en el séptimo día. Por eso Jehovah bendijo el día del sábado y lo </a:t>
            </a:r>
            <a:r>
              <a:rPr lang="es-CO" sz="2800" dirty="0" smtClean="0"/>
              <a:t>santificó</a:t>
            </a:r>
            <a:endParaRPr lang="es-CO" sz="2800" dirty="0"/>
          </a:p>
        </p:txBody>
      </p:sp>
    </p:spTree>
    <p:extLst>
      <p:ext uri="{BB962C8B-B14F-4D97-AF65-F5344CB8AC3E}">
        <p14:creationId xmlns:p14="http://schemas.microsoft.com/office/powerpoint/2010/main" val="33281208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chemeClr val="accent5">
              <a:lumMod val="20000"/>
              <a:lumOff val="80000"/>
            </a:schemeClr>
          </a:solidFill>
        </p:spPr>
        <p:txBody>
          <a:bodyPr>
            <a:normAutofit fontScale="92500" lnSpcReduction="10000"/>
          </a:bodyPr>
          <a:lstStyle/>
          <a:p>
            <a:pPr marL="0" indent="0" algn="ctr">
              <a:buNone/>
            </a:pPr>
            <a:r>
              <a:rPr lang="es-CO" dirty="0" smtClean="0"/>
              <a:t>El mandamiento del sábado nos está remitiendo a la primer semana de la creación donde dice: </a:t>
            </a:r>
          </a:p>
          <a:p>
            <a:pPr marL="0" indent="0">
              <a:buNone/>
            </a:pPr>
            <a:endParaRPr lang="es-CO" dirty="0" smtClean="0"/>
          </a:p>
          <a:p>
            <a:pPr marL="0" indent="0" algn="ctr">
              <a:buNone/>
            </a:pPr>
            <a:r>
              <a:rPr lang="es-CO" sz="3600" dirty="0" smtClean="0"/>
              <a:t>Así </a:t>
            </a:r>
            <a:r>
              <a:rPr lang="es-CO" sz="3600" dirty="0"/>
              <a:t>fueron terminados los cielos y la tierra y todos sus ocupantes. </a:t>
            </a:r>
          </a:p>
          <a:p>
            <a:pPr marL="0" indent="0" algn="ctr">
              <a:buNone/>
            </a:pPr>
            <a:r>
              <a:rPr lang="es-CO" sz="3600" b="1" baseline="30000" dirty="0"/>
              <a:t>2 </a:t>
            </a:r>
            <a:r>
              <a:rPr lang="es-CO" sz="3600" dirty="0"/>
              <a:t>El séptimo día Dios había terminado la obra que hizo, y </a:t>
            </a:r>
            <a:r>
              <a:rPr lang="es-CO" sz="3600" i="1" u="sng" dirty="0"/>
              <a:t>reposó</a:t>
            </a:r>
            <a:r>
              <a:rPr lang="es-CO" sz="3600" dirty="0"/>
              <a:t> en el séptimo día de toda la obra que había hecho. </a:t>
            </a:r>
          </a:p>
          <a:p>
            <a:pPr marL="0" indent="0" algn="ctr">
              <a:buNone/>
            </a:pPr>
            <a:r>
              <a:rPr lang="es-CO" sz="3600" b="1" baseline="30000" dirty="0"/>
              <a:t>3 </a:t>
            </a:r>
            <a:r>
              <a:rPr lang="es-CO" sz="3600" dirty="0"/>
              <a:t>Por eso Dios </a:t>
            </a:r>
            <a:r>
              <a:rPr lang="es-CO" sz="3600" i="1" u="sng" dirty="0"/>
              <a:t>bendijo</a:t>
            </a:r>
            <a:r>
              <a:rPr lang="es-CO" sz="3600" dirty="0"/>
              <a:t> y </a:t>
            </a:r>
            <a:r>
              <a:rPr lang="es-CO" sz="3600" i="1" u="sng" dirty="0"/>
              <a:t>santificó</a:t>
            </a:r>
            <a:r>
              <a:rPr lang="es-CO" sz="3600" dirty="0"/>
              <a:t> el </a:t>
            </a:r>
            <a:r>
              <a:rPr lang="es-CO" sz="3600" i="1" u="sng" dirty="0" smtClean="0"/>
              <a:t>SÉPTIMO DÍA</a:t>
            </a:r>
            <a:r>
              <a:rPr lang="es-CO" sz="3600" dirty="0" smtClean="0"/>
              <a:t>, </a:t>
            </a:r>
            <a:r>
              <a:rPr lang="es-CO" sz="3600" dirty="0"/>
              <a:t>porque en él reposó de toda su obra de creación que Dios había </a:t>
            </a:r>
            <a:r>
              <a:rPr lang="es-CO" sz="3600" dirty="0" smtClean="0"/>
              <a:t>hecho </a:t>
            </a:r>
          </a:p>
          <a:p>
            <a:pPr marL="0" indent="0" algn="ctr">
              <a:buNone/>
            </a:pPr>
            <a:r>
              <a:rPr lang="es-CO" sz="3600" dirty="0" smtClean="0">
                <a:solidFill>
                  <a:srgbClr val="FF0000"/>
                </a:solidFill>
              </a:rPr>
              <a:t>(Gén.2:1-3). </a:t>
            </a:r>
            <a:endParaRPr lang="es-CO" sz="3600" dirty="0">
              <a:solidFill>
                <a:srgbClr val="FF0000"/>
              </a:solidFill>
            </a:endParaRPr>
          </a:p>
        </p:txBody>
      </p:sp>
    </p:spTree>
    <p:extLst>
      <p:ext uri="{BB962C8B-B14F-4D97-AF65-F5344CB8AC3E}">
        <p14:creationId xmlns:p14="http://schemas.microsoft.com/office/powerpoint/2010/main" val="3821844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p:cTn id="1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3" end="3"/>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p:cTn id="19"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4" end="4"/>
                                            </p:txEl>
                                          </p:spTgt>
                                        </p:tgtEl>
                                      </p:cBhvr>
                                    </p:animEffect>
                                  </p:childTnLst>
                                </p:cTn>
                              </p:par>
                              <p:par>
                                <p:cTn id="23" presetID="31" presetClass="entr" presetSubtype="0" fill="hold" nodeType="with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 calcmode="lin" valueType="num">
                                      <p:cBhvr>
                                        <p:cTn id="25"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26"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27"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28" dur="1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3888431"/>
          </a:xfrm>
        </p:spPr>
        <p:txBody>
          <a:bodyPr>
            <a:normAutofit fontScale="92500" lnSpcReduction="20000"/>
          </a:bodyPr>
          <a:lstStyle/>
          <a:p>
            <a:pPr marL="0" indent="0">
              <a:buNone/>
            </a:pPr>
            <a:r>
              <a:rPr lang="es-CO" dirty="0" smtClean="0"/>
              <a:t>Y aproximadamente 686 años antes de que existiera la virgen María Dios dijo a través de</a:t>
            </a:r>
            <a:r>
              <a:rPr lang="es-CO" dirty="0" smtClean="0">
                <a:solidFill>
                  <a:srgbClr val="FF0000"/>
                </a:solidFill>
              </a:rPr>
              <a:t> Isaías 58:13,14.</a:t>
            </a:r>
            <a:r>
              <a:rPr lang="es-CO" b="1" baseline="30000" dirty="0" smtClean="0">
                <a:solidFill>
                  <a:srgbClr val="FF0000"/>
                </a:solidFill>
              </a:rPr>
              <a:t> </a:t>
            </a:r>
          </a:p>
          <a:p>
            <a:pPr marL="0" indent="0">
              <a:buNone/>
            </a:pPr>
            <a:endParaRPr lang="es-CO" dirty="0" smtClean="0"/>
          </a:p>
          <a:p>
            <a:pPr marL="0" indent="0" algn="ctr">
              <a:buNone/>
            </a:pPr>
            <a:r>
              <a:rPr lang="es-CO" i="1" dirty="0" smtClean="0">
                <a:solidFill>
                  <a:srgbClr val="FF0000"/>
                </a:solidFill>
              </a:rPr>
              <a:t>"Si </a:t>
            </a:r>
            <a:r>
              <a:rPr lang="es-CO" i="1" dirty="0">
                <a:solidFill>
                  <a:srgbClr val="FF0000"/>
                </a:solidFill>
              </a:rPr>
              <a:t>apartas tu pie por respeto al sábado, para no hacer tu capricho en </a:t>
            </a:r>
            <a:r>
              <a:rPr lang="es-CO" i="1" u="sng" dirty="0">
                <a:solidFill>
                  <a:srgbClr val="FF0000"/>
                </a:solidFill>
              </a:rPr>
              <a:t>mi día santo</a:t>
            </a:r>
            <a:r>
              <a:rPr lang="es-CO" i="1" dirty="0">
                <a:solidFill>
                  <a:srgbClr val="FF0000"/>
                </a:solidFill>
              </a:rPr>
              <a:t>; si al </a:t>
            </a:r>
            <a:r>
              <a:rPr lang="es-CO" i="1" u="sng" dirty="0">
                <a:solidFill>
                  <a:srgbClr val="FF0000"/>
                </a:solidFill>
              </a:rPr>
              <a:t>sábado llamas delicia</a:t>
            </a:r>
            <a:r>
              <a:rPr lang="es-CO" i="1" dirty="0">
                <a:solidFill>
                  <a:srgbClr val="FF0000"/>
                </a:solidFill>
              </a:rPr>
              <a:t>, consagrado a Jehovah y glorioso; y si lo honras, no haciendo según tus propios caminos ni buscando tu propia conveniencia ni hablando tus propias </a:t>
            </a:r>
            <a:r>
              <a:rPr lang="es-CO" i="1" dirty="0" smtClean="0">
                <a:solidFill>
                  <a:srgbClr val="FF0000"/>
                </a:solidFill>
              </a:rPr>
              <a:t>palabras,</a:t>
            </a:r>
          </a:p>
        </p:txBody>
      </p:sp>
      <p:sp>
        <p:nvSpPr>
          <p:cNvPr id="2" name="1 Rectángulo"/>
          <p:cNvSpPr/>
          <p:nvPr/>
        </p:nvSpPr>
        <p:spPr>
          <a:xfrm>
            <a:off x="251520" y="4221088"/>
            <a:ext cx="5040560" cy="2677656"/>
          </a:xfrm>
          <a:prstGeom prst="rect">
            <a:avLst/>
          </a:prstGeom>
        </p:spPr>
        <p:txBody>
          <a:bodyPr wrap="square">
            <a:spAutoFit/>
          </a:bodyPr>
          <a:lstStyle/>
          <a:p>
            <a:pPr algn="ctr"/>
            <a:r>
              <a:rPr lang="es-CO" sz="2800" b="1" i="1" baseline="30000" dirty="0">
                <a:solidFill>
                  <a:srgbClr val="FF0000"/>
                </a:solidFill>
              </a:rPr>
              <a:t>14 </a:t>
            </a:r>
            <a:r>
              <a:rPr lang="es-CO" sz="2800" i="1" dirty="0">
                <a:solidFill>
                  <a:srgbClr val="FF0000"/>
                </a:solidFill>
              </a:rPr>
              <a:t>entonces te </a:t>
            </a:r>
            <a:r>
              <a:rPr lang="es-CO" sz="2800" i="1" u="sng" dirty="0">
                <a:solidFill>
                  <a:srgbClr val="FF0000"/>
                </a:solidFill>
              </a:rPr>
              <a:t>deleitarás</a:t>
            </a:r>
            <a:r>
              <a:rPr lang="es-CO" sz="2800" i="1" dirty="0">
                <a:solidFill>
                  <a:srgbClr val="FF0000"/>
                </a:solidFill>
              </a:rPr>
              <a:t> en Jehovah. Yo te haré cabalgar sobre las alturas de la tierra, y te daré a comer de la heredad de tu padre Jacob. Porque la boca de Jehovah ha hablado."</a:t>
            </a:r>
          </a:p>
        </p:txBody>
      </p:sp>
      <p:pic>
        <p:nvPicPr>
          <p:cNvPr id="1028" name="Picture 4" descr="http://t2.gstatic.com/images?q=tbn:ANd9GcTGpQxH-Uvd7fWilcF-W2LayKPAM5wxMRxhAuHGtOcIkk1Clr5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8104" y="4365104"/>
            <a:ext cx="3384376" cy="23423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2653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1000" fill="hold"/>
                                        <p:tgtEl>
                                          <p:spTgt spid="2"/>
                                        </p:tgtEl>
                                        <p:attrNameLst>
                                          <p:attrName>ppt_w</p:attrName>
                                        </p:attrNameLst>
                                      </p:cBhvr>
                                      <p:tavLst>
                                        <p:tav tm="0">
                                          <p:val>
                                            <p:fltVal val="0"/>
                                          </p:val>
                                        </p:tav>
                                        <p:tav tm="100000">
                                          <p:val>
                                            <p:strVal val="#ppt_w"/>
                                          </p:val>
                                        </p:tav>
                                      </p:tavLst>
                                    </p:anim>
                                    <p:anim calcmode="lin" valueType="num">
                                      <p:cBhvr>
                                        <p:cTn id="24" dur="1000" fill="hold"/>
                                        <p:tgtEl>
                                          <p:spTgt spid="2"/>
                                        </p:tgtEl>
                                        <p:attrNameLst>
                                          <p:attrName>ppt_h</p:attrName>
                                        </p:attrNameLst>
                                      </p:cBhvr>
                                      <p:tavLst>
                                        <p:tav tm="0">
                                          <p:val>
                                            <p:fltVal val="0"/>
                                          </p:val>
                                        </p:tav>
                                        <p:tav tm="100000">
                                          <p:val>
                                            <p:strVal val="#ppt_h"/>
                                          </p:val>
                                        </p:tav>
                                      </p:tavLst>
                                    </p:anim>
                                    <p:anim calcmode="lin" valueType="num">
                                      <p:cBhvr>
                                        <p:cTn id="25" dur="1000" fill="hold"/>
                                        <p:tgtEl>
                                          <p:spTgt spid="2"/>
                                        </p:tgtEl>
                                        <p:attrNameLst>
                                          <p:attrName>style.rotation</p:attrName>
                                        </p:attrNameLst>
                                      </p:cBhvr>
                                      <p:tavLst>
                                        <p:tav tm="0">
                                          <p:val>
                                            <p:fltVal val="90"/>
                                          </p:val>
                                        </p:tav>
                                        <p:tav tm="100000">
                                          <p:val>
                                            <p:fltVal val="0"/>
                                          </p:val>
                                        </p:tav>
                                      </p:tavLst>
                                    </p:anim>
                                    <p:animEffect transition="in" filter="fade">
                                      <p:cBhvr>
                                        <p:cTn id="26" dur="1000"/>
                                        <p:tgtEl>
                                          <p:spTgt spid="2"/>
                                        </p:tgtEl>
                                      </p:cBhvr>
                                    </p:animEffect>
                                  </p:childTnLst>
                                </p:cTn>
                              </p:par>
                            </p:childTnLst>
                          </p:cTn>
                        </p:par>
                      </p:childTnLst>
                    </p:cTn>
                  </p:par>
                  <p:par>
                    <p:cTn id="27" fill="hold">
                      <p:stCondLst>
                        <p:cond delay="indefinite"/>
                      </p:stCondLst>
                      <p:childTnLst>
                        <p:par>
                          <p:cTn id="28" fill="hold">
                            <p:stCondLst>
                              <p:cond delay="0"/>
                            </p:stCondLst>
                            <p:childTnLst>
                              <p:par>
                                <p:cTn id="29" presetID="26" presetClass="entr" presetSubtype="0" fill="hold" nodeType="clickEffect">
                                  <p:stCondLst>
                                    <p:cond delay="0"/>
                                  </p:stCondLst>
                                  <p:childTnLst>
                                    <p:set>
                                      <p:cBhvr>
                                        <p:cTn id="30" dur="1" fill="hold">
                                          <p:stCondLst>
                                            <p:cond delay="0"/>
                                          </p:stCondLst>
                                        </p:cTn>
                                        <p:tgtEl>
                                          <p:spTgt spid="1028"/>
                                        </p:tgtEl>
                                        <p:attrNameLst>
                                          <p:attrName>style.visibility</p:attrName>
                                        </p:attrNameLst>
                                      </p:cBhvr>
                                      <p:to>
                                        <p:strVal val="visible"/>
                                      </p:to>
                                    </p:set>
                                    <p:animEffect transition="in" filter="wipe(down)">
                                      <p:cBhvr>
                                        <p:cTn id="31" dur="580">
                                          <p:stCondLst>
                                            <p:cond delay="0"/>
                                          </p:stCondLst>
                                        </p:cTn>
                                        <p:tgtEl>
                                          <p:spTgt spid="1028"/>
                                        </p:tgtEl>
                                      </p:cBhvr>
                                    </p:animEffect>
                                    <p:anim calcmode="lin" valueType="num">
                                      <p:cBhvr>
                                        <p:cTn id="32" dur="1822" tmFilter="0,0; 0.14,0.36; 0.43,0.73; 0.71,0.91; 1.0,1.0">
                                          <p:stCondLst>
                                            <p:cond delay="0"/>
                                          </p:stCondLst>
                                        </p:cTn>
                                        <p:tgtEl>
                                          <p:spTgt spid="1028"/>
                                        </p:tgtEl>
                                        <p:attrNameLst>
                                          <p:attrName>ppt_x</p:attrName>
                                        </p:attrNameLst>
                                      </p:cBhvr>
                                      <p:tavLst>
                                        <p:tav tm="0">
                                          <p:val>
                                            <p:strVal val="#ppt_x-0.25"/>
                                          </p:val>
                                        </p:tav>
                                        <p:tav tm="100000">
                                          <p:val>
                                            <p:strVal val="#ppt_x"/>
                                          </p:val>
                                        </p:tav>
                                      </p:tavLst>
                                    </p:anim>
                                    <p:anim calcmode="lin" valueType="num">
                                      <p:cBhvr>
                                        <p:cTn id="33" dur="664" tmFilter="0.0,0.0; 0.25,0.07; 0.50,0.2; 0.75,0.467; 1.0,1.0">
                                          <p:stCondLst>
                                            <p:cond delay="0"/>
                                          </p:stCondLst>
                                        </p:cTn>
                                        <p:tgtEl>
                                          <p:spTgt spid="1028"/>
                                        </p:tgtEl>
                                        <p:attrNameLst>
                                          <p:attrName>ppt_y</p:attrName>
                                        </p:attrNameLst>
                                      </p:cBhvr>
                                      <p:tavLst>
                                        <p:tav tm="0" fmla="#ppt_y-sin(pi*$)/3">
                                          <p:val>
                                            <p:fltVal val="0.5"/>
                                          </p:val>
                                        </p:tav>
                                        <p:tav tm="100000">
                                          <p:val>
                                            <p:fltVal val="1"/>
                                          </p:val>
                                        </p:tav>
                                      </p:tavLst>
                                    </p:anim>
                                    <p:anim calcmode="lin" valueType="num">
                                      <p:cBhvr>
                                        <p:cTn id="34" dur="664" tmFilter="0, 0; 0.125,0.2665; 0.25,0.4; 0.375,0.465; 0.5,0.5;  0.625,0.535; 0.75,0.6; 0.875,0.7335; 1,1">
                                          <p:stCondLst>
                                            <p:cond delay="664"/>
                                          </p:stCondLst>
                                        </p:cTn>
                                        <p:tgtEl>
                                          <p:spTgt spid="1028"/>
                                        </p:tgtEl>
                                        <p:attrNameLst>
                                          <p:attrName>ppt_y</p:attrName>
                                        </p:attrNameLst>
                                      </p:cBhvr>
                                      <p:tavLst>
                                        <p:tav tm="0" fmla="#ppt_y-sin(pi*$)/9">
                                          <p:val>
                                            <p:fltVal val="0"/>
                                          </p:val>
                                        </p:tav>
                                        <p:tav tm="100000">
                                          <p:val>
                                            <p:fltVal val="1"/>
                                          </p:val>
                                        </p:tav>
                                      </p:tavLst>
                                    </p:anim>
                                    <p:anim calcmode="lin" valueType="num">
                                      <p:cBhvr>
                                        <p:cTn id="35" dur="332" tmFilter="0, 0; 0.125,0.2665; 0.25,0.4; 0.375,0.465; 0.5,0.5;  0.625,0.535; 0.75,0.6; 0.875,0.7335; 1,1">
                                          <p:stCondLst>
                                            <p:cond delay="1324"/>
                                          </p:stCondLst>
                                        </p:cTn>
                                        <p:tgtEl>
                                          <p:spTgt spid="1028"/>
                                        </p:tgtEl>
                                        <p:attrNameLst>
                                          <p:attrName>ppt_y</p:attrName>
                                        </p:attrNameLst>
                                      </p:cBhvr>
                                      <p:tavLst>
                                        <p:tav tm="0" fmla="#ppt_y-sin(pi*$)/27">
                                          <p:val>
                                            <p:fltVal val="0"/>
                                          </p:val>
                                        </p:tav>
                                        <p:tav tm="100000">
                                          <p:val>
                                            <p:fltVal val="1"/>
                                          </p:val>
                                        </p:tav>
                                      </p:tavLst>
                                    </p:anim>
                                    <p:anim calcmode="lin" valueType="num">
                                      <p:cBhvr>
                                        <p:cTn id="36" dur="164" tmFilter="0, 0; 0.125,0.2665; 0.25,0.4; 0.375,0.465; 0.5,0.5;  0.625,0.535; 0.75,0.6; 0.875,0.7335; 1,1">
                                          <p:stCondLst>
                                            <p:cond delay="1656"/>
                                          </p:stCondLst>
                                        </p:cTn>
                                        <p:tgtEl>
                                          <p:spTgt spid="1028"/>
                                        </p:tgtEl>
                                        <p:attrNameLst>
                                          <p:attrName>ppt_y</p:attrName>
                                        </p:attrNameLst>
                                      </p:cBhvr>
                                      <p:tavLst>
                                        <p:tav tm="0" fmla="#ppt_y-sin(pi*$)/81">
                                          <p:val>
                                            <p:fltVal val="0"/>
                                          </p:val>
                                        </p:tav>
                                        <p:tav tm="100000">
                                          <p:val>
                                            <p:fltVal val="1"/>
                                          </p:val>
                                        </p:tav>
                                      </p:tavLst>
                                    </p:anim>
                                    <p:animScale>
                                      <p:cBhvr>
                                        <p:cTn id="37" dur="26">
                                          <p:stCondLst>
                                            <p:cond delay="650"/>
                                          </p:stCondLst>
                                        </p:cTn>
                                        <p:tgtEl>
                                          <p:spTgt spid="1028"/>
                                        </p:tgtEl>
                                      </p:cBhvr>
                                      <p:to x="100000" y="60000"/>
                                    </p:animScale>
                                    <p:animScale>
                                      <p:cBhvr>
                                        <p:cTn id="38" dur="166" decel="50000">
                                          <p:stCondLst>
                                            <p:cond delay="676"/>
                                          </p:stCondLst>
                                        </p:cTn>
                                        <p:tgtEl>
                                          <p:spTgt spid="1028"/>
                                        </p:tgtEl>
                                      </p:cBhvr>
                                      <p:to x="100000" y="100000"/>
                                    </p:animScale>
                                    <p:animScale>
                                      <p:cBhvr>
                                        <p:cTn id="39" dur="26">
                                          <p:stCondLst>
                                            <p:cond delay="1312"/>
                                          </p:stCondLst>
                                        </p:cTn>
                                        <p:tgtEl>
                                          <p:spTgt spid="1028"/>
                                        </p:tgtEl>
                                      </p:cBhvr>
                                      <p:to x="100000" y="80000"/>
                                    </p:animScale>
                                    <p:animScale>
                                      <p:cBhvr>
                                        <p:cTn id="40" dur="166" decel="50000">
                                          <p:stCondLst>
                                            <p:cond delay="1338"/>
                                          </p:stCondLst>
                                        </p:cTn>
                                        <p:tgtEl>
                                          <p:spTgt spid="1028"/>
                                        </p:tgtEl>
                                      </p:cBhvr>
                                      <p:to x="100000" y="100000"/>
                                    </p:animScale>
                                    <p:animScale>
                                      <p:cBhvr>
                                        <p:cTn id="41" dur="26">
                                          <p:stCondLst>
                                            <p:cond delay="1642"/>
                                          </p:stCondLst>
                                        </p:cTn>
                                        <p:tgtEl>
                                          <p:spTgt spid="1028"/>
                                        </p:tgtEl>
                                      </p:cBhvr>
                                      <p:to x="100000" y="90000"/>
                                    </p:animScale>
                                    <p:animScale>
                                      <p:cBhvr>
                                        <p:cTn id="42" dur="166" decel="50000">
                                          <p:stCondLst>
                                            <p:cond delay="1668"/>
                                          </p:stCondLst>
                                        </p:cTn>
                                        <p:tgtEl>
                                          <p:spTgt spid="1028"/>
                                        </p:tgtEl>
                                      </p:cBhvr>
                                      <p:to x="100000" y="100000"/>
                                    </p:animScale>
                                    <p:animScale>
                                      <p:cBhvr>
                                        <p:cTn id="43" dur="26">
                                          <p:stCondLst>
                                            <p:cond delay="1808"/>
                                          </p:stCondLst>
                                        </p:cTn>
                                        <p:tgtEl>
                                          <p:spTgt spid="1028"/>
                                        </p:tgtEl>
                                      </p:cBhvr>
                                      <p:to x="100000" y="95000"/>
                                    </p:animScale>
                                    <p:animScale>
                                      <p:cBhvr>
                                        <p:cTn id="44" dur="166" decel="50000">
                                          <p:stCondLst>
                                            <p:cond delay="1834"/>
                                          </p:stCondLst>
                                        </p:cTn>
                                        <p:tgtEl>
                                          <p:spTgt spid="102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3240360"/>
          </a:xfrm>
        </p:spPr>
        <p:txBody>
          <a:bodyPr>
            <a:normAutofit fontScale="92500"/>
          </a:bodyPr>
          <a:lstStyle/>
          <a:p>
            <a:pPr marL="0" indent="0" algn="ctr">
              <a:buNone/>
            </a:pPr>
            <a:r>
              <a:rPr lang="es-CO" dirty="0" smtClean="0"/>
              <a:t>Dios había puesto el sábado como una señal distintiva entre Él y su iglesia:</a:t>
            </a:r>
          </a:p>
          <a:p>
            <a:pPr marL="0" indent="0" algn="ctr">
              <a:buNone/>
            </a:pPr>
            <a:endParaRPr lang="es-CO" dirty="0" smtClean="0"/>
          </a:p>
          <a:p>
            <a:pPr marL="0" indent="0" algn="ctr">
              <a:buNone/>
            </a:pPr>
            <a:r>
              <a:rPr lang="es-CO" b="1" dirty="0" smtClean="0">
                <a:solidFill>
                  <a:srgbClr val="FF0000"/>
                </a:solidFill>
              </a:rPr>
              <a:t>Ezequiel 20:12</a:t>
            </a:r>
            <a:r>
              <a:rPr lang="es-CO" b="1" dirty="0" smtClean="0"/>
              <a:t>. «</a:t>
            </a:r>
            <a:r>
              <a:rPr lang="es-CO" dirty="0" smtClean="0"/>
              <a:t>También </a:t>
            </a:r>
            <a:r>
              <a:rPr lang="es-CO" dirty="0"/>
              <a:t>les di mis sábados para que fueran una señal entre yo y ellos, para que supieran que yo soy Jehovah, el que los </a:t>
            </a:r>
            <a:r>
              <a:rPr lang="es-CO" dirty="0" smtClean="0"/>
              <a:t>santifico».</a:t>
            </a:r>
          </a:p>
        </p:txBody>
      </p:sp>
      <p:sp>
        <p:nvSpPr>
          <p:cNvPr id="4" name="3 Rectángulo"/>
          <p:cNvSpPr/>
          <p:nvPr/>
        </p:nvSpPr>
        <p:spPr>
          <a:xfrm>
            <a:off x="179512" y="3645024"/>
            <a:ext cx="5472608" cy="3108543"/>
          </a:xfrm>
          <a:prstGeom prst="rect">
            <a:avLst/>
          </a:prstGeom>
        </p:spPr>
        <p:txBody>
          <a:bodyPr wrap="square">
            <a:spAutoFit/>
          </a:bodyPr>
          <a:lstStyle/>
          <a:p>
            <a:pPr algn="ctr"/>
            <a:r>
              <a:rPr lang="es-CO" sz="2800" dirty="0"/>
              <a:t>La virgen María pertenecía a esta iglesia de 120 que </a:t>
            </a:r>
            <a:r>
              <a:rPr lang="es-CO" sz="2800" dirty="0" smtClean="0"/>
              <a:t>tenían </a:t>
            </a:r>
            <a:r>
              <a:rPr lang="es-CO" sz="2800" dirty="0"/>
              <a:t>esta señal puesta por Dios. Y No solamente ella, sino Jesús, sus apóstoles y todos los que aceptaran el Evangelio </a:t>
            </a:r>
            <a:r>
              <a:rPr lang="es-CO" sz="2800" dirty="0" smtClean="0"/>
              <a:t>Eterno. </a:t>
            </a:r>
          </a:p>
          <a:p>
            <a:pPr algn="ctr"/>
            <a:r>
              <a:rPr lang="es-CO" sz="2800" dirty="0" smtClean="0"/>
              <a:t>Lea </a:t>
            </a:r>
            <a:r>
              <a:rPr lang="es-CO" sz="2800" dirty="0">
                <a:solidFill>
                  <a:srgbClr val="FF0000"/>
                </a:solidFill>
              </a:rPr>
              <a:t>(Apoc.14:6). </a:t>
            </a:r>
          </a:p>
        </p:txBody>
      </p:sp>
      <p:pic>
        <p:nvPicPr>
          <p:cNvPr id="5" name="Picture 2" descr="http://3.bp.blogspot.com/_Hox9a4QhzdM/TRUVkqoxWHI/AAAAAAAAALc/CmUGL4is9l8/s1600/virgen-maria.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868144" y="3501007"/>
            <a:ext cx="3053011" cy="33730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32434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 fill="hold"/>
                                        <p:tgtEl>
                                          <p:spTgt spid="5"/>
                                        </p:tgtEl>
                                        <p:attrNameLst>
                                          <p:attrName>ppt_w</p:attrName>
                                        </p:attrNameLst>
                                      </p:cBhvr>
                                      <p:tavLst>
                                        <p:tav tm="0">
                                          <p:val>
                                            <p:fltVal val="0"/>
                                          </p:val>
                                        </p:tav>
                                        <p:tav tm="100000">
                                          <p:val>
                                            <p:strVal val="#ppt_w"/>
                                          </p:val>
                                        </p:tav>
                                      </p:tavLst>
                                    </p:anim>
                                    <p:anim calcmode="lin" valueType="num">
                                      <p:cBhvr>
                                        <p:cTn id="15" dur="500" fill="hold"/>
                                        <p:tgtEl>
                                          <p:spTgt spid="5"/>
                                        </p:tgtEl>
                                        <p:attrNameLst>
                                          <p:attrName>ppt_h</p:attrName>
                                        </p:attrNameLst>
                                      </p:cBhvr>
                                      <p:tavLst>
                                        <p:tav tm="0">
                                          <p:val>
                                            <p:fltVal val="0"/>
                                          </p:val>
                                        </p:tav>
                                        <p:tav tm="100000">
                                          <p:val>
                                            <p:strVal val="#ppt_h"/>
                                          </p:val>
                                        </p:tav>
                                      </p:tavLst>
                                    </p:anim>
                                    <p:animEffect transition="in" filter="fade">
                                      <p:cBhvr>
                                        <p:cTn id="16" dur="500"/>
                                        <p:tgtEl>
                                          <p:spTgt spid="5"/>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 fill="hold"/>
                                        <p:tgtEl>
                                          <p:spTgt spid="4"/>
                                        </p:tgtEl>
                                        <p:attrNameLst>
                                          <p:attrName>ppt_w</p:attrName>
                                        </p:attrNameLst>
                                      </p:cBhvr>
                                      <p:tavLst>
                                        <p:tav tm="0">
                                          <p:val>
                                            <p:fltVal val="0"/>
                                          </p:val>
                                        </p:tav>
                                        <p:tav tm="100000">
                                          <p:val>
                                            <p:strVal val="#ppt_w"/>
                                          </p:val>
                                        </p:tav>
                                      </p:tavLst>
                                    </p:anim>
                                    <p:anim calcmode="lin" valueType="num">
                                      <p:cBhvr>
                                        <p:cTn id="22" dur="500" fill="hold"/>
                                        <p:tgtEl>
                                          <p:spTgt spid="4"/>
                                        </p:tgtEl>
                                        <p:attrNameLst>
                                          <p:attrName>ppt_h</p:attrName>
                                        </p:attrNameLst>
                                      </p:cBhvr>
                                      <p:tavLst>
                                        <p:tav tm="0">
                                          <p:val>
                                            <p:fltVal val="0"/>
                                          </p:val>
                                        </p:tav>
                                        <p:tav tm="100000">
                                          <p:val>
                                            <p:strVal val="#ppt_h"/>
                                          </p:val>
                                        </p:tav>
                                      </p:tavLst>
                                    </p:anim>
                                    <p:animEffect transition="in" filter="fade">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
            <a:ext cx="8229600" cy="1772815"/>
          </a:xfrm>
        </p:spPr>
        <p:txBody>
          <a:bodyPr>
            <a:normAutofit lnSpcReduction="10000"/>
          </a:bodyPr>
          <a:lstStyle/>
          <a:p>
            <a:pPr marL="0" indent="0">
              <a:buNone/>
            </a:pPr>
            <a:r>
              <a:rPr lang="es-CO" sz="4000" b="1" dirty="0">
                <a:solidFill>
                  <a:srgbClr val="FF0000"/>
                </a:solidFill>
              </a:rPr>
              <a:t>3</a:t>
            </a:r>
            <a:r>
              <a:rPr lang="es-CO" dirty="0"/>
              <a:t>).  </a:t>
            </a:r>
            <a:r>
              <a:rPr lang="es-CO" sz="3400" dirty="0" smtClean="0"/>
              <a:t>Lucas menciona </a:t>
            </a:r>
            <a:r>
              <a:rPr lang="es-CO" sz="3400" dirty="0"/>
              <a:t>el domingo como “primer día de la semana” </a:t>
            </a:r>
            <a:r>
              <a:rPr lang="es-CO" sz="3400" dirty="0">
                <a:solidFill>
                  <a:srgbClr val="FF0000"/>
                </a:solidFill>
              </a:rPr>
              <a:t>(</a:t>
            </a:r>
            <a:r>
              <a:rPr lang="es-CO" sz="3400" dirty="0" smtClean="0">
                <a:solidFill>
                  <a:srgbClr val="FF0000"/>
                </a:solidFill>
              </a:rPr>
              <a:t>Luc.24:1)</a:t>
            </a:r>
            <a:r>
              <a:rPr lang="es-CO" sz="3400" dirty="0" smtClean="0"/>
              <a:t>.</a:t>
            </a:r>
          </a:p>
          <a:p>
            <a:pPr marL="0" indent="0" algn="ctr">
              <a:buNone/>
            </a:pPr>
            <a:r>
              <a:rPr lang="es-CO" b="1" dirty="0" smtClean="0">
                <a:solidFill>
                  <a:srgbClr val="FF0000"/>
                </a:solidFill>
                <a:latin typeface="Agency FB" pitchFamily="34" charset="0"/>
              </a:rPr>
              <a:t>¿Por qué se le llama «primer día de la semana?</a:t>
            </a:r>
            <a:endParaRPr lang="es-CO" b="1" dirty="0">
              <a:solidFill>
                <a:srgbClr val="FF0000"/>
              </a:solidFill>
              <a:latin typeface="Agency FB" pitchFamily="34" charset="0"/>
            </a:endParaRPr>
          </a:p>
        </p:txBody>
      </p:sp>
      <p:sp>
        <p:nvSpPr>
          <p:cNvPr id="4" name="3 Rectángulo"/>
          <p:cNvSpPr/>
          <p:nvPr/>
        </p:nvSpPr>
        <p:spPr>
          <a:xfrm>
            <a:off x="-13603" y="2276872"/>
            <a:ext cx="3240360" cy="3323987"/>
          </a:xfrm>
          <a:prstGeom prst="rect">
            <a:avLst/>
          </a:prstGeom>
        </p:spPr>
        <p:txBody>
          <a:bodyPr wrap="square">
            <a:spAutoFit/>
          </a:bodyPr>
          <a:lstStyle/>
          <a:p>
            <a:pPr algn="ctr"/>
            <a:r>
              <a:rPr lang="es-CO" sz="3200" dirty="0"/>
              <a:t>Se le llama primer día de la semana porque fue el primer de la semana de la creación.</a:t>
            </a:r>
          </a:p>
          <a:p>
            <a:r>
              <a:rPr lang="es-CO" dirty="0"/>
              <a:t> </a:t>
            </a:r>
          </a:p>
        </p:txBody>
      </p:sp>
      <p:pic>
        <p:nvPicPr>
          <p:cNvPr id="2050" name="Picture 2" descr="http://www.tenisbol.com/wp-content/uploads/2012/11/Calendario-2013-Cuadrad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347864" y="1772816"/>
            <a:ext cx="5784018" cy="4032448"/>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2381" y="5676423"/>
            <a:ext cx="9146381" cy="1200329"/>
          </a:xfrm>
          <a:prstGeom prst="rect">
            <a:avLst/>
          </a:prstGeom>
        </p:spPr>
        <p:txBody>
          <a:bodyPr wrap="square">
            <a:spAutoFit/>
          </a:bodyPr>
          <a:lstStyle/>
          <a:p>
            <a:pPr algn="ctr"/>
            <a:r>
              <a:rPr lang="es-CO" b="1" dirty="0">
                <a:solidFill>
                  <a:srgbClr val="FF0000"/>
                </a:solidFill>
              </a:rPr>
              <a:t>En tiempos de la virgen María, el domingo era el primer día de la semana como </a:t>
            </a:r>
            <a:r>
              <a:rPr lang="es-CO" b="1" dirty="0" smtClean="0">
                <a:solidFill>
                  <a:srgbClr val="FF0000"/>
                </a:solidFill>
              </a:rPr>
              <a:t>Dios </a:t>
            </a:r>
            <a:r>
              <a:rPr lang="es-CO" b="1" dirty="0">
                <a:solidFill>
                  <a:srgbClr val="FF0000"/>
                </a:solidFill>
              </a:rPr>
              <a:t>lo había colocado en la creación, y el sábado el séptimo día, ¿Porqué no están en el calendario </a:t>
            </a:r>
            <a:r>
              <a:rPr lang="es-CO" b="1" dirty="0" smtClean="0">
                <a:solidFill>
                  <a:srgbClr val="FF0000"/>
                </a:solidFill>
              </a:rPr>
              <a:t>hoy en el orden qué </a:t>
            </a:r>
            <a:r>
              <a:rPr lang="es-CO" b="1" dirty="0">
                <a:solidFill>
                  <a:srgbClr val="FF0000"/>
                </a:solidFill>
              </a:rPr>
              <a:t>Dios los dejó, y porqué no se guarda el sábado como lo hizo la </a:t>
            </a:r>
            <a:r>
              <a:rPr lang="es-CO" b="1" dirty="0" smtClean="0">
                <a:solidFill>
                  <a:srgbClr val="FF0000"/>
                </a:solidFill>
              </a:rPr>
              <a:t>virgen </a:t>
            </a:r>
            <a:r>
              <a:rPr lang="es-CO" b="1" dirty="0">
                <a:solidFill>
                  <a:srgbClr val="FF0000"/>
                </a:solidFill>
              </a:rPr>
              <a:t>María</a:t>
            </a:r>
            <a:r>
              <a:rPr lang="es-CO" b="1" dirty="0" smtClean="0">
                <a:solidFill>
                  <a:srgbClr val="FF0000"/>
                </a:solidFill>
              </a:rPr>
              <a:t>? </a:t>
            </a:r>
          </a:p>
          <a:p>
            <a:pPr algn="ctr"/>
            <a:r>
              <a:rPr lang="es-CO" b="1" dirty="0" smtClean="0"/>
              <a:t>Lea Dan.7:25. Vendría un pode apóstata que lo cambiaría. </a:t>
            </a:r>
            <a:endParaRPr lang="es-CO" b="1" dirty="0"/>
          </a:p>
        </p:txBody>
      </p:sp>
    </p:spTree>
    <p:extLst>
      <p:ext uri="{BB962C8B-B14F-4D97-AF65-F5344CB8AC3E}">
        <p14:creationId xmlns:p14="http://schemas.microsoft.com/office/powerpoint/2010/main" val="5486687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6"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7" dur="1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1" presetClass="entr" presetSubtype="0"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1000" fill="hold"/>
                                        <p:tgtEl>
                                          <p:spTgt spid="4"/>
                                        </p:tgtEl>
                                        <p:attrNameLst>
                                          <p:attrName>ppt_w</p:attrName>
                                        </p:attrNameLst>
                                      </p:cBhvr>
                                      <p:tavLst>
                                        <p:tav tm="0">
                                          <p:val>
                                            <p:fltVal val="0"/>
                                          </p:val>
                                        </p:tav>
                                        <p:tav tm="100000">
                                          <p:val>
                                            <p:strVal val="#ppt_w"/>
                                          </p:val>
                                        </p:tav>
                                      </p:tavLst>
                                    </p:anim>
                                    <p:anim calcmode="lin" valueType="num">
                                      <p:cBhvr>
                                        <p:cTn id="23" dur="1000" fill="hold"/>
                                        <p:tgtEl>
                                          <p:spTgt spid="4"/>
                                        </p:tgtEl>
                                        <p:attrNameLst>
                                          <p:attrName>ppt_h</p:attrName>
                                        </p:attrNameLst>
                                      </p:cBhvr>
                                      <p:tavLst>
                                        <p:tav tm="0">
                                          <p:val>
                                            <p:fltVal val="0"/>
                                          </p:val>
                                        </p:tav>
                                        <p:tav tm="100000">
                                          <p:val>
                                            <p:strVal val="#ppt_h"/>
                                          </p:val>
                                        </p:tav>
                                      </p:tavLst>
                                    </p:anim>
                                    <p:anim calcmode="lin" valueType="num">
                                      <p:cBhvr>
                                        <p:cTn id="24" dur="1000" fill="hold"/>
                                        <p:tgtEl>
                                          <p:spTgt spid="4"/>
                                        </p:tgtEl>
                                        <p:attrNameLst>
                                          <p:attrName>style.rotation</p:attrName>
                                        </p:attrNameLst>
                                      </p:cBhvr>
                                      <p:tavLst>
                                        <p:tav tm="0">
                                          <p:val>
                                            <p:fltVal val="90"/>
                                          </p:val>
                                        </p:tav>
                                        <p:tav tm="100000">
                                          <p:val>
                                            <p:fltVal val="0"/>
                                          </p:val>
                                        </p:tav>
                                      </p:tavLst>
                                    </p:anim>
                                    <p:animEffect transition="in" filter="fade">
                                      <p:cBhvr>
                                        <p:cTn id="25" dur="1000"/>
                                        <p:tgtEl>
                                          <p:spTgt spid="4"/>
                                        </p:tgtEl>
                                      </p:cBhvr>
                                    </p:animEffect>
                                  </p:childTnLst>
                                </p:cTn>
                              </p:par>
                            </p:childTnLst>
                          </p:cTn>
                        </p:par>
                      </p:childTnLst>
                    </p:cTn>
                  </p:par>
                  <p:par>
                    <p:cTn id="26" fill="hold">
                      <p:stCondLst>
                        <p:cond delay="indefinite"/>
                      </p:stCondLst>
                      <p:childTnLst>
                        <p:par>
                          <p:cTn id="27" fill="hold">
                            <p:stCondLst>
                              <p:cond delay="0"/>
                            </p:stCondLst>
                            <p:childTnLst>
                              <p:par>
                                <p:cTn id="28" presetID="26" presetClass="entr" presetSubtype="0" fill="hold" nodeType="clickEffect">
                                  <p:stCondLst>
                                    <p:cond delay="0"/>
                                  </p:stCondLst>
                                  <p:childTnLst>
                                    <p:set>
                                      <p:cBhvr>
                                        <p:cTn id="29" dur="1" fill="hold">
                                          <p:stCondLst>
                                            <p:cond delay="0"/>
                                          </p:stCondLst>
                                        </p:cTn>
                                        <p:tgtEl>
                                          <p:spTgt spid="2050"/>
                                        </p:tgtEl>
                                        <p:attrNameLst>
                                          <p:attrName>style.visibility</p:attrName>
                                        </p:attrNameLst>
                                      </p:cBhvr>
                                      <p:to>
                                        <p:strVal val="visible"/>
                                      </p:to>
                                    </p:set>
                                    <p:animEffect transition="in" filter="wipe(down)">
                                      <p:cBhvr>
                                        <p:cTn id="30" dur="580">
                                          <p:stCondLst>
                                            <p:cond delay="0"/>
                                          </p:stCondLst>
                                        </p:cTn>
                                        <p:tgtEl>
                                          <p:spTgt spid="2050"/>
                                        </p:tgtEl>
                                      </p:cBhvr>
                                    </p:animEffect>
                                    <p:anim calcmode="lin" valueType="num">
                                      <p:cBhvr>
                                        <p:cTn id="31" dur="1822" tmFilter="0,0; 0.14,0.36; 0.43,0.73; 0.71,0.91; 1.0,1.0">
                                          <p:stCondLst>
                                            <p:cond delay="0"/>
                                          </p:stCondLst>
                                        </p:cTn>
                                        <p:tgtEl>
                                          <p:spTgt spid="2050"/>
                                        </p:tgtEl>
                                        <p:attrNameLst>
                                          <p:attrName>ppt_x</p:attrName>
                                        </p:attrNameLst>
                                      </p:cBhvr>
                                      <p:tavLst>
                                        <p:tav tm="0">
                                          <p:val>
                                            <p:strVal val="#ppt_x-0.25"/>
                                          </p:val>
                                        </p:tav>
                                        <p:tav tm="100000">
                                          <p:val>
                                            <p:strVal val="#ppt_x"/>
                                          </p:val>
                                        </p:tav>
                                      </p:tavLst>
                                    </p:anim>
                                    <p:anim calcmode="lin" valueType="num">
                                      <p:cBhvr>
                                        <p:cTn id="32" dur="664" tmFilter="0.0,0.0; 0.25,0.07; 0.50,0.2; 0.75,0.467; 1.0,1.0">
                                          <p:stCondLst>
                                            <p:cond delay="0"/>
                                          </p:stCondLst>
                                        </p:cTn>
                                        <p:tgtEl>
                                          <p:spTgt spid="2050"/>
                                        </p:tgtEl>
                                        <p:attrNameLst>
                                          <p:attrName>ppt_y</p:attrName>
                                        </p:attrNameLst>
                                      </p:cBhvr>
                                      <p:tavLst>
                                        <p:tav tm="0" fmla="#ppt_y-sin(pi*$)/3">
                                          <p:val>
                                            <p:fltVal val="0.5"/>
                                          </p:val>
                                        </p:tav>
                                        <p:tav tm="100000">
                                          <p:val>
                                            <p:fltVal val="1"/>
                                          </p:val>
                                        </p:tav>
                                      </p:tavLst>
                                    </p:anim>
                                    <p:anim calcmode="lin" valueType="num">
                                      <p:cBhvr>
                                        <p:cTn id="33" dur="664" tmFilter="0, 0; 0.125,0.2665; 0.25,0.4; 0.375,0.465; 0.5,0.5;  0.625,0.535; 0.75,0.6; 0.875,0.7335; 1,1">
                                          <p:stCondLst>
                                            <p:cond delay="664"/>
                                          </p:stCondLst>
                                        </p:cTn>
                                        <p:tgtEl>
                                          <p:spTgt spid="2050"/>
                                        </p:tgtEl>
                                        <p:attrNameLst>
                                          <p:attrName>ppt_y</p:attrName>
                                        </p:attrNameLst>
                                      </p:cBhvr>
                                      <p:tavLst>
                                        <p:tav tm="0" fmla="#ppt_y-sin(pi*$)/9">
                                          <p:val>
                                            <p:fltVal val="0"/>
                                          </p:val>
                                        </p:tav>
                                        <p:tav tm="100000">
                                          <p:val>
                                            <p:fltVal val="1"/>
                                          </p:val>
                                        </p:tav>
                                      </p:tavLst>
                                    </p:anim>
                                    <p:anim calcmode="lin" valueType="num">
                                      <p:cBhvr>
                                        <p:cTn id="34" dur="332" tmFilter="0, 0; 0.125,0.2665; 0.25,0.4; 0.375,0.465; 0.5,0.5;  0.625,0.535; 0.75,0.6; 0.875,0.7335; 1,1">
                                          <p:stCondLst>
                                            <p:cond delay="1324"/>
                                          </p:stCondLst>
                                        </p:cTn>
                                        <p:tgtEl>
                                          <p:spTgt spid="2050"/>
                                        </p:tgtEl>
                                        <p:attrNameLst>
                                          <p:attrName>ppt_y</p:attrName>
                                        </p:attrNameLst>
                                      </p:cBhvr>
                                      <p:tavLst>
                                        <p:tav tm="0" fmla="#ppt_y-sin(pi*$)/27">
                                          <p:val>
                                            <p:fltVal val="0"/>
                                          </p:val>
                                        </p:tav>
                                        <p:tav tm="100000">
                                          <p:val>
                                            <p:fltVal val="1"/>
                                          </p:val>
                                        </p:tav>
                                      </p:tavLst>
                                    </p:anim>
                                    <p:anim calcmode="lin" valueType="num">
                                      <p:cBhvr>
                                        <p:cTn id="35" dur="164" tmFilter="0, 0; 0.125,0.2665; 0.25,0.4; 0.375,0.465; 0.5,0.5;  0.625,0.535; 0.75,0.6; 0.875,0.7335; 1,1">
                                          <p:stCondLst>
                                            <p:cond delay="1656"/>
                                          </p:stCondLst>
                                        </p:cTn>
                                        <p:tgtEl>
                                          <p:spTgt spid="2050"/>
                                        </p:tgtEl>
                                        <p:attrNameLst>
                                          <p:attrName>ppt_y</p:attrName>
                                        </p:attrNameLst>
                                      </p:cBhvr>
                                      <p:tavLst>
                                        <p:tav tm="0" fmla="#ppt_y-sin(pi*$)/81">
                                          <p:val>
                                            <p:fltVal val="0"/>
                                          </p:val>
                                        </p:tav>
                                        <p:tav tm="100000">
                                          <p:val>
                                            <p:fltVal val="1"/>
                                          </p:val>
                                        </p:tav>
                                      </p:tavLst>
                                    </p:anim>
                                    <p:animScale>
                                      <p:cBhvr>
                                        <p:cTn id="36" dur="26">
                                          <p:stCondLst>
                                            <p:cond delay="650"/>
                                          </p:stCondLst>
                                        </p:cTn>
                                        <p:tgtEl>
                                          <p:spTgt spid="2050"/>
                                        </p:tgtEl>
                                      </p:cBhvr>
                                      <p:to x="100000" y="60000"/>
                                    </p:animScale>
                                    <p:animScale>
                                      <p:cBhvr>
                                        <p:cTn id="37" dur="166" decel="50000">
                                          <p:stCondLst>
                                            <p:cond delay="676"/>
                                          </p:stCondLst>
                                        </p:cTn>
                                        <p:tgtEl>
                                          <p:spTgt spid="2050"/>
                                        </p:tgtEl>
                                      </p:cBhvr>
                                      <p:to x="100000" y="100000"/>
                                    </p:animScale>
                                    <p:animScale>
                                      <p:cBhvr>
                                        <p:cTn id="38" dur="26">
                                          <p:stCondLst>
                                            <p:cond delay="1312"/>
                                          </p:stCondLst>
                                        </p:cTn>
                                        <p:tgtEl>
                                          <p:spTgt spid="2050"/>
                                        </p:tgtEl>
                                      </p:cBhvr>
                                      <p:to x="100000" y="80000"/>
                                    </p:animScale>
                                    <p:animScale>
                                      <p:cBhvr>
                                        <p:cTn id="39" dur="166" decel="50000">
                                          <p:stCondLst>
                                            <p:cond delay="1338"/>
                                          </p:stCondLst>
                                        </p:cTn>
                                        <p:tgtEl>
                                          <p:spTgt spid="2050"/>
                                        </p:tgtEl>
                                      </p:cBhvr>
                                      <p:to x="100000" y="100000"/>
                                    </p:animScale>
                                    <p:animScale>
                                      <p:cBhvr>
                                        <p:cTn id="40" dur="26">
                                          <p:stCondLst>
                                            <p:cond delay="1642"/>
                                          </p:stCondLst>
                                        </p:cTn>
                                        <p:tgtEl>
                                          <p:spTgt spid="2050"/>
                                        </p:tgtEl>
                                      </p:cBhvr>
                                      <p:to x="100000" y="90000"/>
                                    </p:animScale>
                                    <p:animScale>
                                      <p:cBhvr>
                                        <p:cTn id="41" dur="166" decel="50000">
                                          <p:stCondLst>
                                            <p:cond delay="1668"/>
                                          </p:stCondLst>
                                        </p:cTn>
                                        <p:tgtEl>
                                          <p:spTgt spid="2050"/>
                                        </p:tgtEl>
                                      </p:cBhvr>
                                      <p:to x="100000" y="100000"/>
                                    </p:animScale>
                                    <p:animScale>
                                      <p:cBhvr>
                                        <p:cTn id="42" dur="26">
                                          <p:stCondLst>
                                            <p:cond delay="1808"/>
                                          </p:stCondLst>
                                        </p:cTn>
                                        <p:tgtEl>
                                          <p:spTgt spid="2050"/>
                                        </p:tgtEl>
                                      </p:cBhvr>
                                      <p:to x="100000" y="95000"/>
                                    </p:animScale>
                                    <p:animScale>
                                      <p:cBhvr>
                                        <p:cTn id="43" dur="166" decel="50000">
                                          <p:stCondLst>
                                            <p:cond delay="1834"/>
                                          </p:stCondLst>
                                        </p:cTn>
                                        <p:tgtEl>
                                          <p:spTgt spid="2050"/>
                                        </p:tgtEl>
                                      </p:cBhvr>
                                      <p:to x="100000" y="100000"/>
                                    </p:animScale>
                                  </p:childTnLst>
                                </p:cTn>
                              </p:par>
                            </p:childTnLst>
                          </p:cTn>
                        </p:par>
                      </p:childTnLst>
                    </p:cTn>
                  </p:par>
                  <p:par>
                    <p:cTn id="44" fill="hold">
                      <p:stCondLst>
                        <p:cond delay="indefinite"/>
                      </p:stCondLst>
                      <p:childTnLst>
                        <p:par>
                          <p:cTn id="45" fill="hold">
                            <p:stCondLst>
                              <p:cond delay="0"/>
                            </p:stCondLst>
                            <p:childTnLst>
                              <p:par>
                                <p:cTn id="46" presetID="26" presetClass="entr" presetSubtype="0" fill="hold" grpId="0" nodeType="clickEffect">
                                  <p:stCondLst>
                                    <p:cond delay="0"/>
                                  </p:stCondLst>
                                  <p:childTnLst>
                                    <p:set>
                                      <p:cBhvr>
                                        <p:cTn id="47" dur="1" fill="hold">
                                          <p:stCondLst>
                                            <p:cond delay="0"/>
                                          </p:stCondLst>
                                        </p:cTn>
                                        <p:tgtEl>
                                          <p:spTgt spid="5"/>
                                        </p:tgtEl>
                                        <p:attrNameLst>
                                          <p:attrName>style.visibility</p:attrName>
                                        </p:attrNameLst>
                                      </p:cBhvr>
                                      <p:to>
                                        <p:strVal val="visible"/>
                                      </p:to>
                                    </p:set>
                                    <p:animEffect transition="in" filter="wipe(down)">
                                      <p:cBhvr>
                                        <p:cTn id="48" dur="580">
                                          <p:stCondLst>
                                            <p:cond delay="0"/>
                                          </p:stCondLst>
                                        </p:cTn>
                                        <p:tgtEl>
                                          <p:spTgt spid="5"/>
                                        </p:tgtEl>
                                      </p:cBhvr>
                                    </p:animEffect>
                                    <p:anim calcmode="lin" valueType="num">
                                      <p:cBhvr>
                                        <p:cTn id="49"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50"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51"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52"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53"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54" dur="26">
                                          <p:stCondLst>
                                            <p:cond delay="650"/>
                                          </p:stCondLst>
                                        </p:cTn>
                                        <p:tgtEl>
                                          <p:spTgt spid="5"/>
                                        </p:tgtEl>
                                      </p:cBhvr>
                                      <p:to x="100000" y="60000"/>
                                    </p:animScale>
                                    <p:animScale>
                                      <p:cBhvr>
                                        <p:cTn id="55" dur="166" decel="50000">
                                          <p:stCondLst>
                                            <p:cond delay="676"/>
                                          </p:stCondLst>
                                        </p:cTn>
                                        <p:tgtEl>
                                          <p:spTgt spid="5"/>
                                        </p:tgtEl>
                                      </p:cBhvr>
                                      <p:to x="100000" y="100000"/>
                                    </p:animScale>
                                    <p:animScale>
                                      <p:cBhvr>
                                        <p:cTn id="56" dur="26">
                                          <p:stCondLst>
                                            <p:cond delay="1312"/>
                                          </p:stCondLst>
                                        </p:cTn>
                                        <p:tgtEl>
                                          <p:spTgt spid="5"/>
                                        </p:tgtEl>
                                      </p:cBhvr>
                                      <p:to x="100000" y="80000"/>
                                    </p:animScale>
                                    <p:animScale>
                                      <p:cBhvr>
                                        <p:cTn id="57" dur="166" decel="50000">
                                          <p:stCondLst>
                                            <p:cond delay="1338"/>
                                          </p:stCondLst>
                                        </p:cTn>
                                        <p:tgtEl>
                                          <p:spTgt spid="5"/>
                                        </p:tgtEl>
                                      </p:cBhvr>
                                      <p:to x="100000" y="100000"/>
                                    </p:animScale>
                                    <p:animScale>
                                      <p:cBhvr>
                                        <p:cTn id="58" dur="26">
                                          <p:stCondLst>
                                            <p:cond delay="1642"/>
                                          </p:stCondLst>
                                        </p:cTn>
                                        <p:tgtEl>
                                          <p:spTgt spid="5"/>
                                        </p:tgtEl>
                                      </p:cBhvr>
                                      <p:to x="100000" y="90000"/>
                                    </p:animScale>
                                    <p:animScale>
                                      <p:cBhvr>
                                        <p:cTn id="59" dur="166" decel="50000">
                                          <p:stCondLst>
                                            <p:cond delay="1668"/>
                                          </p:stCondLst>
                                        </p:cTn>
                                        <p:tgtEl>
                                          <p:spTgt spid="5"/>
                                        </p:tgtEl>
                                      </p:cBhvr>
                                      <p:to x="100000" y="100000"/>
                                    </p:animScale>
                                    <p:animScale>
                                      <p:cBhvr>
                                        <p:cTn id="60" dur="26">
                                          <p:stCondLst>
                                            <p:cond delay="1808"/>
                                          </p:stCondLst>
                                        </p:cTn>
                                        <p:tgtEl>
                                          <p:spTgt spid="5"/>
                                        </p:tgtEl>
                                      </p:cBhvr>
                                      <p:to x="100000" y="95000"/>
                                    </p:animScale>
                                    <p:animScale>
                                      <p:cBhvr>
                                        <p:cTn id="61"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4" grpId="0"/>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260649"/>
            <a:ext cx="3347864" cy="4606628"/>
          </a:xfrm>
        </p:spPr>
        <p:txBody>
          <a:bodyPr>
            <a:normAutofit fontScale="92500" lnSpcReduction="20000"/>
          </a:bodyPr>
          <a:lstStyle/>
          <a:p>
            <a:pPr marL="0" indent="0" algn="ctr">
              <a:buNone/>
            </a:pPr>
            <a:r>
              <a:rPr lang="es-CO" dirty="0"/>
              <a:t>Por tanto, no puede haber duda en cuanto a la secuencia de estos días ni a su identificación en tiempos de María, es lo mismo como figuran hoy; viernes, sábado y </a:t>
            </a:r>
            <a:r>
              <a:rPr lang="es-CO" dirty="0" smtClean="0"/>
              <a:t>domingo, después de 2.000 años. </a:t>
            </a:r>
            <a:endParaRPr lang="es-CO" dirty="0"/>
          </a:p>
        </p:txBody>
      </p:sp>
      <p:pic>
        <p:nvPicPr>
          <p:cNvPr id="1026" name="Picture 2" descr="http://media.exceltotal.com/2012/11/calendario-2013-en-excel-03.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75856" y="0"/>
            <a:ext cx="5868145" cy="5013176"/>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107504" y="5013176"/>
            <a:ext cx="8712968" cy="1661993"/>
          </a:xfrm>
          <a:prstGeom prst="rect">
            <a:avLst/>
          </a:prstGeom>
        </p:spPr>
        <p:txBody>
          <a:bodyPr wrap="square">
            <a:spAutoFit/>
          </a:bodyPr>
          <a:lstStyle/>
          <a:p>
            <a:pPr algn="ctr"/>
            <a:r>
              <a:rPr lang="es-CO" sz="2800" b="1" dirty="0">
                <a:solidFill>
                  <a:srgbClr val="FF0000"/>
                </a:solidFill>
              </a:rPr>
              <a:t>Cristo fue crucificado el viernes, descansó en la tumba durante todo el sábado;  después de haber terminado la obra de la </a:t>
            </a:r>
            <a:r>
              <a:rPr lang="es-CO" sz="2800" b="1" dirty="0" smtClean="0">
                <a:solidFill>
                  <a:srgbClr val="FF0000"/>
                </a:solidFill>
              </a:rPr>
              <a:t>redención, y resucitó el domingo.</a:t>
            </a:r>
            <a:endParaRPr lang="es-CO" sz="2800" b="1" dirty="0">
              <a:solidFill>
                <a:srgbClr val="FF0000"/>
              </a:solidFill>
            </a:endParaRPr>
          </a:p>
          <a:p>
            <a:endParaRPr lang="es-CO" dirty="0"/>
          </a:p>
        </p:txBody>
      </p:sp>
      <p:sp>
        <p:nvSpPr>
          <p:cNvPr id="5" name="4 Rectángulo"/>
          <p:cNvSpPr/>
          <p:nvPr/>
        </p:nvSpPr>
        <p:spPr>
          <a:xfrm>
            <a:off x="3509628" y="4090"/>
            <a:ext cx="5400600" cy="461665"/>
          </a:xfrm>
          <a:prstGeom prst="rect">
            <a:avLst/>
          </a:prstGeom>
        </p:spPr>
        <p:txBody>
          <a:bodyPr wrap="square">
            <a:spAutoFit/>
          </a:bodyPr>
          <a:lstStyle/>
          <a:p>
            <a:r>
              <a:rPr lang="es-CO" sz="2400" b="1" dirty="0" smtClean="0">
                <a:solidFill>
                  <a:srgbClr val="FF0000"/>
                </a:solidFill>
              </a:rPr>
              <a:t>  Este </a:t>
            </a:r>
            <a:r>
              <a:rPr lang="es-CO" sz="2400" b="1" dirty="0">
                <a:solidFill>
                  <a:srgbClr val="FF0000"/>
                </a:solidFill>
              </a:rPr>
              <a:t>es el </a:t>
            </a:r>
            <a:r>
              <a:rPr lang="es-CO" sz="2400" b="1" dirty="0" smtClean="0">
                <a:solidFill>
                  <a:srgbClr val="FF0000"/>
                </a:solidFill>
              </a:rPr>
              <a:t>calendario </a:t>
            </a:r>
            <a:r>
              <a:rPr lang="es-CO" sz="2400" b="1" dirty="0">
                <a:solidFill>
                  <a:srgbClr val="FF0000"/>
                </a:solidFill>
              </a:rPr>
              <a:t>como Dios lo </a:t>
            </a:r>
            <a:r>
              <a:rPr lang="es-CO" sz="2400" b="1" dirty="0" smtClean="0">
                <a:solidFill>
                  <a:srgbClr val="FF0000"/>
                </a:solidFill>
              </a:rPr>
              <a:t>creó</a:t>
            </a:r>
            <a:endParaRPr lang="es-CO" sz="2400" b="1" dirty="0">
              <a:solidFill>
                <a:srgbClr val="FF0000"/>
              </a:solidFill>
            </a:endParaRPr>
          </a:p>
        </p:txBody>
      </p:sp>
    </p:spTree>
    <p:extLst>
      <p:ext uri="{BB962C8B-B14F-4D97-AF65-F5344CB8AC3E}">
        <p14:creationId xmlns:p14="http://schemas.microsoft.com/office/powerpoint/2010/main" val="4230268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fltVal val="0"/>
                                          </p:val>
                                        </p:tav>
                                        <p:tav tm="100000">
                                          <p:val>
                                            <p:strVal val="#ppt_w"/>
                                          </p:val>
                                        </p:tav>
                                      </p:tavLst>
                                    </p:anim>
                                    <p:anim calcmode="lin" valueType="num">
                                      <p:cBhvr>
                                        <p:cTn id="8" dur="1000" fill="hold"/>
                                        <p:tgtEl>
                                          <p:spTgt spid="1026"/>
                                        </p:tgtEl>
                                        <p:attrNameLst>
                                          <p:attrName>ppt_h</p:attrName>
                                        </p:attrNameLst>
                                      </p:cBhvr>
                                      <p:tavLst>
                                        <p:tav tm="0">
                                          <p:val>
                                            <p:fltVal val="0"/>
                                          </p:val>
                                        </p:tav>
                                        <p:tav tm="100000">
                                          <p:val>
                                            <p:strVal val="#ppt_h"/>
                                          </p:val>
                                        </p:tav>
                                      </p:tavLst>
                                    </p:anim>
                                    <p:anim calcmode="lin" valueType="num">
                                      <p:cBhvr>
                                        <p:cTn id="9" dur="1000" fill="hold"/>
                                        <p:tgtEl>
                                          <p:spTgt spid="1026"/>
                                        </p:tgtEl>
                                        <p:attrNameLst>
                                          <p:attrName>style.rotation</p:attrName>
                                        </p:attrNameLst>
                                      </p:cBhvr>
                                      <p:tavLst>
                                        <p:tav tm="0">
                                          <p:val>
                                            <p:fltVal val="90"/>
                                          </p:val>
                                        </p:tav>
                                        <p:tav tm="100000">
                                          <p:val>
                                            <p:fltVal val="0"/>
                                          </p:val>
                                        </p:tav>
                                      </p:tavLst>
                                    </p:anim>
                                    <p:animEffect transition="in" filter="fade">
                                      <p:cBhvr>
                                        <p:cTn id="10" dur="1000"/>
                                        <p:tgtEl>
                                          <p:spTgt spid="1026"/>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nodeType="clickEffect">
                                  <p:stCondLst>
                                    <p:cond delay="0"/>
                                  </p:stCondLst>
                                  <p:childTnLst>
                                    <p:set>
                                      <p:cBhvr>
                                        <p:cTn id="14" dur="1" fill="hold">
                                          <p:stCondLst>
                                            <p:cond delay="0"/>
                                          </p:stCondLst>
                                        </p:cTn>
                                        <p:tgtEl>
                                          <p:spTgt spid="5">
                                            <p:txEl>
                                              <p:pRg st="0" end="0"/>
                                            </p:txEl>
                                          </p:spTgt>
                                        </p:tgtEl>
                                        <p:attrNameLst>
                                          <p:attrName>style.visibility</p:attrName>
                                        </p:attrNameLst>
                                      </p:cBhvr>
                                      <p:to>
                                        <p:strVal val="visible"/>
                                      </p:to>
                                    </p:set>
                                    <p:animEffect transition="in" filter="fade">
                                      <p:cBhvr>
                                        <p:cTn id="15" dur="1000"/>
                                        <p:tgtEl>
                                          <p:spTgt spid="5">
                                            <p:txEl>
                                              <p:pRg st="0" end="0"/>
                                            </p:txEl>
                                          </p:spTgt>
                                        </p:tgtEl>
                                      </p:cBhvr>
                                    </p:animEffect>
                                    <p:anim calcmode="lin" valueType="num">
                                      <p:cBhvr>
                                        <p:cTn id="16"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17"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arn(inVertical)">
                                      <p:cBhvr>
                                        <p:cTn id="2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260648"/>
            <a:ext cx="4536504" cy="3600400"/>
          </a:xfrm>
        </p:spPr>
        <p:txBody>
          <a:bodyPr>
            <a:normAutofit/>
          </a:bodyPr>
          <a:lstStyle/>
          <a:p>
            <a:pPr marL="0" indent="0" algn="ctr">
              <a:buNone/>
            </a:pPr>
            <a:r>
              <a:rPr lang="es-CO" dirty="0" smtClean="0"/>
              <a:t>Lucas </a:t>
            </a:r>
            <a:r>
              <a:rPr lang="es-CO" dirty="0"/>
              <a:t>dice </a:t>
            </a:r>
            <a:r>
              <a:rPr lang="es-CO" dirty="0" smtClean="0"/>
              <a:t>específicamente que descansó en la tumba el sábado y resucitó </a:t>
            </a:r>
            <a:r>
              <a:rPr lang="es-CO" dirty="0"/>
              <a:t>al día siguiente, el domingo, y le </a:t>
            </a:r>
            <a:r>
              <a:rPr lang="es-CO" dirty="0" smtClean="0"/>
              <a:t>llama </a:t>
            </a:r>
            <a:r>
              <a:rPr lang="es-CO" dirty="0"/>
              <a:t>“</a:t>
            </a:r>
            <a:r>
              <a:rPr lang="es-CO" i="1" u="sng" dirty="0"/>
              <a:t>el primer día de la semana</a:t>
            </a:r>
            <a:r>
              <a:rPr lang="es-CO" dirty="0"/>
              <a:t>” </a:t>
            </a:r>
            <a:r>
              <a:rPr lang="es-CO" dirty="0">
                <a:solidFill>
                  <a:srgbClr val="FF0000"/>
                </a:solidFill>
              </a:rPr>
              <a:t>(</a:t>
            </a:r>
            <a:r>
              <a:rPr lang="es-CO" dirty="0" smtClean="0">
                <a:solidFill>
                  <a:srgbClr val="FF0000"/>
                </a:solidFill>
              </a:rPr>
              <a:t>Luc.24:1</a:t>
            </a:r>
            <a:r>
              <a:rPr lang="es-CO" dirty="0">
                <a:solidFill>
                  <a:srgbClr val="FF0000"/>
                </a:solidFill>
              </a:rPr>
              <a:t>). </a:t>
            </a:r>
          </a:p>
          <a:p>
            <a:endParaRPr lang="es-CO" dirty="0"/>
          </a:p>
        </p:txBody>
      </p:sp>
      <p:pic>
        <p:nvPicPr>
          <p:cNvPr id="2050" name="Picture 2" descr="http://t3.gstatic.com/images?q=tbn:ANd9GcRH0I16B9St04G6ogorTqBwxKFC0WkPGyLx7dMPg1o18va9QNN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6136" y="404664"/>
            <a:ext cx="2736304" cy="331236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296351" y="4221088"/>
            <a:ext cx="8640960" cy="2308324"/>
          </a:xfrm>
          <a:prstGeom prst="rect">
            <a:avLst/>
          </a:prstGeom>
        </p:spPr>
        <p:txBody>
          <a:bodyPr wrap="square">
            <a:spAutoFit/>
          </a:bodyPr>
          <a:lstStyle/>
          <a:p>
            <a:pPr algn="ctr"/>
            <a:r>
              <a:rPr lang="es-CO" sz="2400" i="1" dirty="0" smtClean="0">
                <a:solidFill>
                  <a:srgbClr val="FF0000"/>
                </a:solidFill>
              </a:rPr>
              <a:t>¿Porqué fue tan estricto Jesús en cumplir esto, y la virgen María en obedecerle?</a:t>
            </a:r>
          </a:p>
          <a:p>
            <a:pPr algn="ctr"/>
            <a:r>
              <a:rPr lang="es-CO" sz="2400" i="1" dirty="0" smtClean="0">
                <a:solidFill>
                  <a:srgbClr val="FF0000"/>
                </a:solidFill>
              </a:rPr>
              <a:t>Mateo 5:17-20</a:t>
            </a:r>
            <a:r>
              <a:rPr lang="es-CO" sz="2400" i="1" dirty="0" smtClean="0"/>
              <a:t>.</a:t>
            </a:r>
            <a:r>
              <a:rPr lang="es-CO" sz="2400" b="1" i="1" baseline="30000" dirty="0" smtClean="0"/>
              <a:t> </a:t>
            </a:r>
            <a:r>
              <a:rPr lang="es-CO" sz="2400" b="1" i="1" baseline="30000" dirty="0"/>
              <a:t>17 </a:t>
            </a:r>
            <a:r>
              <a:rPr lang="es-CO" sz="2400" i="1" dirty="0"/>
              <a:t>"No penséis que he venido para abrogar la Ley o los Profetas. No he venido para abrogar, sino para cumplir. </a:t>
            </a:r>
            <a:r>
              <a:rPr lang="es-CO" sz="2400" b="1" i="1" baseline="30000" dirty="0"/>
              <a:t>18 </a:t>
            </a:r>
            <a:r>
              <a:rPr lang="es-CO" sz="2400" i="1" dirty="0"/>
              <a:t>De cierto os digo que hasta que pasen el cielo y la tierra, ni siquiera una jota ni una tilde pasará de la ley hasta que todo haya sido cumplido.</a:t>
            </a:r>
          </a:p>
        </p:txBody>
      </p:sp>
    </p:spTree>
    <p:extLst>
      <p:ext uri="{BB962C8B-B14F-4D97-AF65-F5344CB8AC3E}">
        <p14:creationId xmlns:p14="http://schemas.microsoft.com/office/powerpoint/2010/main" val="36888816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2000"/>
                                        <p:tgtEl>
                                          <p:spTgt spid="4">
                                            <p:txEl>
                                              <p:pRg st="0" end="0"/>
                                            </p:txEl>
                                          </p:spTgt>
                                        </p:tgtEl>
                                      </p:cBhvr>
                                    </p:animEffect>
                                    <p:anim calcmode="lin" valueType="num">
                                      <p:cBhvr>
                                        <p:cTn id="8" dur="2000" fill="hold"/>
                                        <p:tgtEl>
                                          <p:spTgt spid="4">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4">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xEl>
                                              <p:pRg st="1" end="1"/>
                                            </p:txEl>
                                          </p:spTgt>
                                        </p:tgtEl>
                                        <p:attrNameLst>
                                          <p:attrName>style.visibility</p:attrName>
                                        </p:attrNameLst>
                                      </p:cBhvr>
                                      <p:to>
                                        <p:strVal val="visible"/>
                                      </p:to>
                                    </p:set>
                                    <p:animEffect transition="in" filter="fade">
                                      <p:cBhvr>
                                        <p:cTn id="14" dur="1000"/>
                                        <p:tgtEl>
                                          <p:spTgt spid="4">
                                            <p:txEl>
                                              <p:pRg st="1" end="1"/>
                                            </p:txEl>
                                          </p:spTgt>
                                        </p:tgtEl>
                                      </p:cBhvr>
                                    </p:animEffect>
                                    <p:anim calcmode="lin" valueType="num">
                                      <p:cBhvr>
                                        <p:cTn id="15"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260648"/>
            <a:ext cx="5112568" cy="6336704"/>
          </a:xfrm>
        </p:spPr>
        <p:txBody>
          <a:bodyPr>
            <a:normAutofit fontScale="92500" lnSpcReduction="10000"/>
          </a:bodyPr>
          <a:lstStyle/>
          <a:p>
            <a:pPr marL="0" indent="0" algn="ctr">
              <a:buNone/>
            </a:pPr>
            <a:r>
              <a:rPr lang="es-CO" b="1" baseline="30000" dirty="0" smtClean="0"/>
              <a:t>19 </a:t>
            </a:r>
            <a:r>
              <a:rPr lang="es-CO" dirty="0"/>
              <a:t>"Por lo tanto, cualquiera que quebranta el más pequeño de estos mandamientos y así enseña a los hombres, será considerado el más pequeño en el reino de los cielos. Pero cualquiera que los cumple y los enseña, éste será considerado grande en el reino de los cielos. </a:t>
            </a:r>
            <a:endParaRPr lang="es-CO" dirty="0" smtClean="0"/>
          </a:p>
          <a:p>
            <a:pPr marL="0" indent="0" algn="ctr">
              <a:buNone/>
            </a:pPr>
            <a:endParaRPr lang="es-CO" b="1" baseline="30000" dirty="0"/>
          </a:p>
          <a:p>
            <a:pPr marL="0" indent="0" algn="ctr">
              <a:buNone/>
            </a:pPr>
            <a:r>
              <a:rPr lang="es-CO" b="1" baseline="30000" dirty="0" smtClean="0"/>
              <a:t>20 </a:t>
            </a:r>
            <a:r>
              <a:rPr lang="es-CO" dirty="0"/>
              <a:t>Porque os digo que a menos que vuestra justicia sea mayor que la de los escribas y de los fariseos, </a:t>
            </a:r>
            <a:r>
              <a:rPr lang="es-CO" i="1" u="sng" dirty="0"/>
              <a:t>jamás entraréis en el reino de los cielos.</a:t>
            </a:r>
          </a:p>
        </p:txBody>
      </p:sp>
      <p:sp>
        <p:nvSpPr>
          <p:cNvPr id="4" name="3 Rectángulo"/>
          <p:cNvSpPr/>
          <p:nvPr/>
        </p:nvSpPr>
        <p:spPr>
          <a:xfrm>
            <a:off x="5978795" y="4293096"/>
            <a:ext cx="2913685" cy="2246769"/>
          </a:xfrm>
          <a:prstGeom prst="rect">
            <a:avLst/>
          </a:prstGeom>
        </p:spPr>
        <p:txBody>
          <a:bodyPr wrap="square">
            <a:spAutoFit/>
          </a:bodyPr>
          <a:lstStyle/>
          <a:p>
            <a:pPr algn="ctr"/>
            <a:r>
              <a:rPr lang="es-CO" sz="2800" dirty="0">
                <a:solidFill>
                  <a:srgbClr val="FF0000"/>
                </a:solidFill>
              </a:rPr>
              <a:t>Dios dice en el Salmo </a:t>
            </a:r>
            <a:r>
              <a:rPr lang="es-CO" sz="2800" dirty="0" smtClean="0">
                <a:solidFill>
                  <a:srgbClr val="FF0000"/>
                </a:solidFill>
              </a:rPr>
              <a:t>89:34: </a:t>
            </a:r>
          </a:p>
          <a:p>
            <a:pPr algn="ctr"/>
            <a:r>
              <a:rPr lang="es-CO" sz="2800" dirty="0" smtClean="0">
                <a:solidFill>
                  <a:srgbClr val="FF0000"/>
                </a:solidFill>
              </a:rPr>
              <a:t>«No cambiaré lo que ha salido de mis labios»</a:t>
            </a:r>
            <a:endParaRPr lang="es-CO" sz="2800" dirty="0">
              <a:solidFill>
                <a:srgbClr val="FF0000"/>
              </a:solidFill>
            </a:endParaRPr>
          </a:p>
        </p:txBody>
      </p:sp>
      <p:pic>
        <p:nvPicPr>
          <p:cNvPr id="3076" name="Picture 4" descr="http://www.revealed.org/altere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0112" y="332656"/>
            <a:ext cx="3312368" cy="3619103"/>
          </a:xfrm>
          <a:prstGeom prst="rect">
            <a:avLst/>
          </a:prstGeom>
          <a:noFill/>
          <a:extLst>
            <a:ext uri="{909E8E84-426E-40DD-AFC4-6F175D3DCCD1}">
              <a14:hiddenFill xmlns:a14="http://schemas.microsoft.com/office/drawing/2010/main">
                <a:solidFill>
                  <a:srgbClr val="FFFFFF"/>
                </a:solidFill>
              </a14:hiddenFill>
            </a:ext>
          </a:extLst>
        </p:spPr>
      </p:pic>
      <p:cxnSp>
        <p:nvCxnSpPr>
          <p:cNvPr id="6" name="5 Conector recto"/>
          <p:cNvCxnSpPr/>
          <p:nvPr/>
        </p:nvCxnSpPr>
        <p:spPr>
          <a:xfrm>
            <a:off x="7596336" y="1916832"/>
            <a:ext cx="576064" cy="225375"/>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10 Conector recto"/>
          <p:cNvCxnSpPr/>
          <p:nvPr/>
        </p:nvCxnSpPr>
        <p:spPr>
          <a:xfrm flipH="1">
            <a:off x="7668344" y="1772816"/>
            <a:ext cx="432048" cy="485303"/>
          </a:xfrm>
          <a:prstGeom prst="line">
            <a:avLst/>
          </a:prstGeom>
        </p:spPr>
        <p:style>
          <a:lnRef idx="1">
            <a:schemeClr val="accent1"/>
          </a:lnRef>
          <a:fillRef idx="0">
            <a:schemeClr val="accent1"/>
          </a:fillRef>
          <a:effectRef idx="0">
            <a:schemeClr val="accent1"/>
          </a:effectRef>
          <a:fontRef idx="minor">
            <a:schemeClr val="tx1"/>
          </a:fontRef>
        </p:style>
      </p:cxnSp>
      <p:sp>
        <p:nvSpPr>
          <p:cNvPr id="18" name="17 Rectángulo"/>
          <p:cNvSpPr/>
          <p:nvPr/>
        </p:nvSpPr>
        <p:spPr>
          <a:xfrm>
            <a:off x="6754203" y="2420888"/>
            <a:ext cx="1152128" cy="923330"/>
          </a:xfrm>
          <a:prstGeom prst="rect">
            <a:avLst/>
          </a:prstGeom>
        </p:spPr>
        <p:txBody>
          <a:bodyPr wrap="square">
            <a:spAutoFit/>
          </a:bodyPr>
          <a:lstStyle/>
          <a:p>
            <a:pPr algn="ctr"/>
            <a:r>
              <a:rPr lang="es-CO" b="1" dirty="0">
                <a:solidFill>
                  <a:srgbClr val="FFFF00"/>
                </a:solidFill>
              </a:rPr>
              <a:t>Doctrinas de hombres</a:t>
            </a:r>
          </a:p>
        </p:txBody>
      </p:sp>
    </p:spTree>
    <p:extLst>
      <p:ext uri="{BB962C8B-B14F-4D97-AF65-F5344CB8AC3E}">
        <p14:creationId xmlns:p14="http://schemas.microsoft.com/office/powerpoint/2010/main" val="4088713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076"/>
                                        </p:tgtEl>
                                        <p:attrNameLst>
                                          <p:attrName>style.visibility</p:attrName>
                                        </p:attrNameLst>
                                      </p:cBhvr>
                                      <p:to>
                                        <p:strVal val="visible"/>
                                      </p:to>
                                    </p:set>
                                    <p:animEffect transition="in" filter="wipe(down)">
                                      <p:cBhvr>
                                        <p:cTn id="7" dur="580">
                                          <p:stCondLst>
                                            <p:cond delay="0"/>
                                          </p:stCondLst>
                                        </p:cTn>
                                        <p:tgtEl>
                                          <p:spTgt spid="3076"/>
                                        </p:tgtEl>
                                      </p:cBhvr>
                                    </p:animEffect>
                                    <p:anim calcmode="lin" valueType="num">
                                      <p:cBhvr>
                                        <p:cTn id="8" dur="1822" tmFilter="0,0; 0.14,0.36; 0.43,0.73; 0.71,0.91; 1.0,1.0">
                                          <p:stCondLst>
                                            <p:cond delay="0"/>
                                          </p:stCondLst>
                                        </p:cTn>
                                        <p:tgtEl>
                                          <p:spTgt spid="3076"/>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076"/>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076"/>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076"/>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076"/>
                                        </p:tgtEl>
                                        <p:attrNameLst>
                                          <p:attrName>ppt_y</p:attrName>
                                        </p:attrNameLst>
                                      </p:cBhvr>
                                      <p:tavLst>
                                        <p:tav tm="0" fmla="#ppt_y-sin(pi*$)/81">
                                          <p:val>
                                            <p:fltVal val="0"/>
                                          </p:val>
                                        </p:tav>
                                        <p:tav tm="100000">
                                          <p:val>
                                            <p:fltVal val="1"/>
                                          </p:val>
                                        </p:tav>
                                      </p:tavLst>
                                    </p:anim>
                                    <p:animScale>
                                      <p:cBhvr>
                                        <p:cTn id="13" dur="26">
                                          <p:stCondLst>
                                            <p:cond delay="650"/>
                                          </p:stCondLst>
                                        </p:cTn>
                                        <p:tgtEl>
                                          <p:spTgt spid="3076"/>
                                        </p:tgtEl>
                                      </p:cBhvr>
                                      <p:to x="100000" y="60000"/>
                                    </p:animScale>
                                    <p:animScale>
                                      <p:cBhvr>
                                        <p:cTn id="14" dur="166" decel="50000">
                                          <p:stCondLst>
                                            <p:cond delay="676"/>
                                          </p:stCondLst>
                                        </p:cTn>
                                        <p:tgtEl>
                                          <p:spTgt spid="3076"/>
                                        </p:tgtEl>
                                      </p:cBhvr>
                                      <p:to x="100000" y="100000"/>
                                    </p:animScale>
                                    <p:animScale>
                                      <p:cBhvr>
                                        <p:cTn id="15" dur="26">
                                          <p:stCondLst>
                                            <p:cond delay="1312"/>
                                          </p:stCondLst>
                                        </p:cTn>
                                        <p:tgtEl>
                                          <p:spTgt spid="3076"/>
                                        </p:tgtEl>
                                      </p:cBhvr>
                                      <p:to x="100000" y="80000"/>
                                    </p:animScale>
                                    <p:animScale>
                                      <p:cBhvr>
                                        <p:cTn id="16" dur="166" decel="50000">
                                          <p:stCondLst>
                                            <p:cond delay="1338"/>
                                          </p:stCondLst>
                                        </p:cTn>
                                        <p:tgtEl>
                                          <p:spTgt spid="3076"/>
                                        </p:tgtEl>
                                      </p:cBhvr>
                                      <p:to x="100000" y="100000"/>
                                    </p:animScale>
                                    <p:animScale>
                                      <p:cBhvr>
                                        <p:cTn id="17" dur="26">
                                          <p:stCondLst>
                                            <p:cond delay="1642"/>
                                          </p:stCondLst>
                                        </p:cTn>
                                        <p:tgtEl>
                                          <p:spTgt spid="3076"/>
                                        </p:tgtEl>
                                      </p:cBhvr>
                                      <p:to x="100000" y="90000"/>
                                    </p:animScale>
                                    <p:animScale>
                                      <p:cBhvr>
                                        <p:cTn id="18" dur="166" decel="50000">
                                          <p:stCondLst>
                                            <p:cond delay="1668"/>
                                          </p:stCondLst>
                                        </p:cTn>
                                        <p:tgtEl>
                                          <p:spTgt spid="3076"/>
                                        </p:tgtEl>
                                      </p:cBhvr>
                                      <p:to x="100000" y="100000"/>
                                    </p:animScale>
                                    <p:animScale>
                                      <p:cBhvr>
                                        <p:cTn id="19" dur="26">
                                          <p:stCondLst>
                                            <p:cond delay="1808"/>
                                          </p:stCondLst>
                                        </p:cTn>
                                        <p:tgtEl>
                                          <p:spTgt spid="3076"/>
                                        </p:tgtEl>
                                      </p:cBhvr>
                                      <p:to x="100000" y="95000"/>
                                    </p:animScale>
                                    <p:animScale>
                                      <p:cBhvr>
                                        <p:cTn id="20" dur="166" decel="50000">
                                          <p:stCondLst>
                                            <p:cond delay="1834"/>
                                          </p:stCondLst>
                                        </p:cTn>
                                        <p:tgtEl>
                                          <p:spTgt spid="3076"/>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580">
                                          <p:stCondLst>
                                            <p:cond delay="0"/>
                                          </p:stCondLst>
                                        </p:cTn>
                                        <p:tgtEl>
                                          <p:spTgt spid="6"/>
                                        </p:tgtEl>
                                      </p:cBhvr>
                                    </p:animEffect>
                                    <p:anim calcmode="lin" valueType="num">
                                      <p:cBhvr>
                                        <p:cTn id="26"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31" dur="26">
                                          <p:stCondLst>
                                            <p:cond delay="650"/>
                                          </p:stCondLst>
                                        </p:cTn>
                                        <p:tgtEl>
                                          <p:spTgt spid="6"/>
                                        </p:tgtEl>
                                      </p:cBhvr>
                                      <p:to x="100000" y="60000"/>
                                    </p:animScale>
                                    <p:animScale>
                                      <p:cBhvr>
                                        <p:cTn id="32" dur="166" decel="50000">
                                          <p:stCondLst>
                                            <p:cond delay="676"/>
                                          </p:stCondLst>
                                        </p:cTn>
                                        <p:tgtEl>
                                          <p:spTgt spid="6"/>
                                        </p:tgtEl>
                                      </p:cBhvr>
                                      <p:to x="100000" y="100000"/>
                                    </p:animScale>
                                    <p:animScale>
                                      <p:cBhvr>
                                        <p:cTn id="33" dur="26">
                                          <p:stCondLst>
                                            <p:cond delay="1312"/>
                                          </p:stCondLst>
                                        </p:cTn>
                                        <p:tgtEl>
                                          <p:spTgt spid="6"/>
                                        </p:tgtEl>
                                      </p:cBhvr>
                                      <p:to x="100000" y="80000"/>
                                    </p:animScale>
                                    <p:animScale>
                                      <p:cBhvr>
                                        <p:cTn id="34" dur="166" decel="50000">
                                          <p:stCondLst>
                                            <p:cond delay="1338"/>
                                          </p:stCondLst>
                                        </p:cTn>
                                        <p:tgtEl>
                                          <p:spTgt spid="6"/>
                                        </p:tgtEl>
                                      </p:cBhvr>
                                      <p:to x="100000" y="100000"/>
                                    </p:animScale>
                                    <p:animScale>
                                      <p:cBhvr>
                                        <p:cTn id="35" dur="26">
                                          <p:stCondLst>
                                            <p:cond delay="1642"/>
                                          </p:stCondLst>
                                        </p:cTn>
                                        <p:tgtEl>
                                          <p:spTgt spid="6"/>
                                        </p:tgtEl>
                                      </p:cBhvr>
                                      <p:to x="100000" y="90000"/>
                                    </p:animScale>
                                    <p:animScale>
                                      <p:cBhvr>
                                        <p:cTn id="36" dur="166" decel="50000">
                                          <p:stCondLst>
                                            <p:cond delay="1668"/>
                                          </p:stCondLst>
                                        </p:cTn>
                                        <p:tgtEl>
                                          <p:spTgt spid="6"/>
                                        </p:tgtEl>
                                      </p:cBhvr>
                                      <p:to x="100000" y="100000"/>
                                    </p:animScale>
                                    <p:animScale>
                                      <p:cBhvr>
                                        <p:cTn id="37" dur="26">
                                          <p:stCondLst>
                                            <p:cond delay="1808"/>
                                          </p:stCondLst>
                                        </p:cTn>
                                        <p:tgtEl>
                                          <p:spTgt spid="6"/>
                                        </p:tgtEl>
                                      </p:cBhvr>
                                      <p:to x="100000" y="95000"/>
                                    </p:animScale>
                                    <p:animScale>
                                      <p:cBhvr>
                                        <p:cTn id="38" dur="166" decel="50000">
                                          <p:stCondLst>
                                            <p:cond delay="1834"/>
                                          </p:stCondLst>
                                        </p:cTn>
                                        <p:tgtEl>
                                          <p:spTgt spid="6"/>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nodeType="click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wipe(down)">
                                      <p:cBhvr>
                                        <p:cTn id="43" dur="580">
                                          <p:stCondLst>
                                            <p:cond delay="0"/>
                                          </p:stCondLst>
                                        </p:cTn>
                                        <p:tgtEl>
                                          <p:spTgt spid="11"/>
                                        </p:tgtEl>
                                      </p:cBhvr>
                                    </p:animEffect>
                                    <p:anim calcmode="lin" valueType="num">
                                      <p:cBhvr>
                                        <p:cTn id="44" dur="1822"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11"/>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11"/>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11"/>
                                        </p:tgtEl>
                                        <p:attrNameLst>
                                          <p:attrName>ppt_y</p:attrName>
                                        </p:attrNameLst>
                                      </p:cBhvr>
                                      <p:tavLst>
                                        <p:tav tm="0" fmla="#ppt_y-sin(pi*$)/81">
                                          <p:val>
                                            <p:fltVal val="0"/>
                                          </p:val>
                                        </p:tav>
                                        <p:tav tm="100000">
                                          <p:val>
                                            <p:fltVal val="1"/>
                                          </p:val>
                                        </p:tav>
                                      </p:tavLst>
                                    </p:anim>
                                    <p:animScale>
                                      <p:cBhvr>
                                        <p:cTn id="49" dur="26">
                                          <p:stCondLst>
                                            <p:cond delay="650"/>
                                          </p:stCondLst>
                                        </p:cTn>
                                        <p:tgtEl>
                                          <p:spTgt spid="11"/>
                                        </p:tgtEl>
                                      </p:cBhvr>
                                      <p:to x="100000" y="60000"/>
                                    </p:animScale>
                                    <p:animScale>
                                      <p:cBhvr>
                                        <p:cTn id="50" dur="166" decel="50000">
                                          <p:stCondLst>
                                            <p:cond delay="676"/>
                                          </p:stCondLst>
                                        </p:cTn>
                                        <p:tgtEl>
                                          <p:spTgt spid="11"/>
                                        </p:tgtEl>
                                      </p:cBhvr>
                                      <p:to x="100000" y="100000"/>
                                    </p:animScale>
                                    <p:animScale>
                                      <p:cBhvr>
                                        <p:cTn id="51" dur="26">
                                          <p:stCondLst>
                                            <p:cond delay="1312"/>
                                          </p:stCondLst>
                                        </p:cTn>
                                        <p:tgtEl>
                                          <p:spTgt spid="11"/>
                                        </p:tgtEl>
                                      </p:cBhvr>
                                      <p:to x="100000" y="80000"/>
                                    </p:animScale>
                                    <p:animScale>
                                      <p:cBhvr>
                                        <p:cTn id="52" dur="166" decel="50000">
                                          <p:stCondLst>
                                            <p:cond delay="1338"/>
                                          </p:stCondLst>
                                        </p:cTn>
                                        <p:tgtEl>
                                          <p:spTgt spid="11"/>
                                        </p:tgtEl>
                                      </p:cBhvr>
                                      <p:to x="100000" y="100000"/>
                                    </p:animScale>
                                    <p:animScale>
                                      <p:cBhvr>
                                        <p:cTn id="53" dur="26">
                                          <p:stCondLst>
                                            <p:cond delay="1642"/>
                                          </p:stCondLst>
                                        </p:cTn>
                                        <p:tgtEl>
                                          <p:spTgt spid="11"/>
                                        </p:tgtEl>
                                      </p:cBhvr>
                                      <p:to x="100000" y="90000"/>
                                    </p:animScale>
                                    <p:animScale>
                                      <p:cBhvr>
                                        <p:cTn id="54" dur="166" decel="50000">
                                          <p:stCondLst>
                                            <p:cond delay="1668"/>
                                          </p:stCondLst>
                                        </p:cTn>
                                        <p:tgtEl>
                                          <p:spTgt spid="11"/>
                                        </p:tgtEl>
                                      </p:cBhvr>
                                      <p:to x="100000" y="100000"/>
                                    </p:animScale>
                                    <p:animScale>
                                      <p:cBhvr>
                                        <p:cTn id="55" dur="26">
                                          <p:stCondLst>
                                            <p:cond delay="1808"/>
                                          </p:stCondLst>
                                        </p:cTn>
                                        <p:tgtEl>
                                          <p:spTgt spid="11"/>
                                        </p:tgtEl>
                                      </p:cBhvr>
                                      <p:to x="100000" y="95000"/>
                                    </p:animScale>
                                    <p:animScale>
                                      <p:cBhvr>
                                        <p:cTn id="56" dur="166" decel="50000">
                                          <p:stCondLst>
                                            <p:cond delay="1834"/>
                                          </p:stCondLst>
                                        </p:cTn>
                                        <p:tgtEl>
                                          <p:spTgt spid="11"/>
                                        </p:tgtEl>
                                      </p:cBhvr>
                                      <p:to x="100000" y="100000"/>
                                    </p:animScale>
                                  </p:childTnLst>
                                </p:cTn>
                              </p:par>
                            </p:childTnLst>
                          </p:cTn>
                        </p:par>
                      </p:childTnLst>
                    </p:cTn>
                  </p:par>
                  <p:par>
                    <p:cTn id="57" fill="hold">
                      <p:stCondLst>
                        <p:cond delay="indefinite"/>
                      </p:stCondLst>
                      <p:childTnLst>
                        <p:par>
                          <p:cTn id="58" fill="hold">
                            <p:stCondLst>
                              <p:cond delay="0"/>
                            </p:stCondLst>
                            <p:childTnLst>
                              <p:par>
                                <p:cTn id="59" presetID="45" presetClass="entr" presetSubtype="0" fill="hold" grpId="0" nodeType="clickEffect">
                                  <p:stCondLst>
                                    <p:cond delay="0"/>
                                  </p:stCondLst>
                                  <p:childTnLst>
                                    <p:set>
                                      <p:cBhvr>
                                        <p:cTn id="60" dur="1" fill="hold">
                                          <p:stCondLst>
                                            <p:cond delay="0"/>
                                          </p:stCondLst>
                                        </p:cTn>
                                        <p:tgtEl>
                                          <p:spTgt spid="18"/>
                                        </p:tgtEl>
                                        <p:attrNameLst>
                                          <p:attrName>style.visibility</p:attrName>
                                        </p:attrNameLst>
                                      </p:cBhvr>
                                      <p:to>
                                        <p:strVal val="visible"/>
                                      </p:to>
                                    </p:set>
                                    <p:animEffect transition="in" filter="fade">
                                      <p:cBhvr>
                                        <p:cTn id="61" dur="2000"/>
                                        <p:tgtEl>
                                          <p:spTgt spid="18"/>
                                        </p:tgtEl>
                                      </p:cBhvr>
                                    </p:animEffect>
                                    <p:anim calcmode="lin" valueType="num">
                                      <p:cBhvr>
                                        <p:cTn id="62" dur="2000" fill="hold"/>
                                        <p:tgtEl>
                                          <p:spTgt spid="18"/>
                                        </p:tgtEl>
                                        <p:attrNameLst>
                                          <p:attrName>ppt_w</p:attrName>
                                        </p:attrNameLst>
                                      </p:cBhvr>
                                      <p:tavLst>
                                        <p:tav tm="0" fmla="#ppt_w*sin(2.5*pi*$)">
                                          <p:val>
                                            <p:fltVal val="0"/>
                                          </p:val>
                                        </p:tav>
                                        <p:tav tm="100000">
                                          <p:val>
                                            <p:fltVal val="1"/>
                                          </p:val>
                                        </p:tav>
                                      </p:tavLst>
                                    </p:anim>
                                    <p:anim calcmode="lin" valueType="num">
                                      <p:cBhvr>
                                        <p:cTn id="63" dur="2000" fill="hold"/>
                                        <p:tgtEl>
                                          <p:spTgt spid="18"/>
                                        </p:tgtEl>
                                        <p:attrNameLst>
                                          <p:attrName>ppt_h</p:attrName>
                                        </p:attrNameLst>
                                      </p:cBhvr>
                                      <p:tavLst>
                                        <p:tav tm="0">
                                          <p:val>
                                            <p:strVal val="#ppt_h"/>
                                          </p:val>
                                        </p:tav>
                                        <p:tav tm="100000">
                                          <p:val>
                                            <p:strVal val="#ppt_h"/>
                                          </p:val>
                                        </p:tav>
                                      </p:tavLst>
                                    </p:anim>
                                  </p:childTnLst>
                                </p:cTn>
                              </p:par>
                            </p:childTnLst>
                          </p:cTn>
                        </p:par>
                      </p:childTnLst>
                    </p:cTn>
                  </p:par>
                  <p:par>
                    <p:cTn id="64" fill="hold">
                      <p:stCondLst>
                        <p:cond delay="indefinite"/>
                      </p:stCondLst>
                      <p:childTnLst>
                        <p:par>
                          <p:cTn id="65" fill="hold">
                            <p:stCondLst>
                              <p:cond delay="0"/>
                            </p:stCondLst>
                            <p:childTnLst>
                              <p:par>
                                <p:cTn id="66" presetID="26" presetClass="entr" presetSubtype="0" fill="hold" grpId="0" nodeType="clickEffect">
                                  <p:stCondLst>
                                    <p:cond delay="0"/>
                                  </p:stCondLst>
                                  <p:childTnLst>
                                    <p:set>
                                      <p:cBhvr>
                                        <p:cTn id="67" dur="1" fill="hold">
                                          <p:stCondLst>
                                            <p:cond delay="0"/>
                                          </p:stCondLst>
                                        </p:cTn>
                                        <p:tgtEl>
                                          <p:spTgt spid="4"/>
                                        </p:tgtEl>
                                        <p:attrNameLst>
                                          <p:attrName>style.visibility</p:attrName>
                                        </p:attrNameLst>
                                      </p:cBhvr>
                                      <p:to>
                                        <p:strVal val="visible"/>
                                      </p:to>
                                    </p:set>
                                    <p:animEffect transition="in" filter="wipe(down)">
                                      <p:cBhvr>
                                        <p:cTn id="68" dur="580">
                                          <p:stCondLst>
                                            <p:cond delay="0"/>
                                          </p:stCondLst>
                                        </p:cTn>
                                        <p:tgtEl>
                                          <p:spTgt spid="4"/>
                                        </p:tgtEl>
                                      </p:cBhvr>
                                    </p:animEffect>
                                    <p:anim calcmode="lin" valueType="num">
                                      <p:cBhvr>
                                        <p:cTn id="69"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70"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71"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72"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73"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74" dur="26">
                                          <p:stCondLst>
                                            <p:cond delay="650"/>
                                          </p:stCondLst>
                                        </p:cTn>
                                        <p:tgtEl>
                                          <p:spTgt spid="4"/>
                                        </p:tgtEl>
                                      </p:cBhvr>
                                      <p:to x="100000" y="60000"/>
                                    </p:animScale>
                                    <p:animScale>
                                      <p:cBhvr>
                                        <p:cTn id="75" dur="166" decel="50000">
                                          <p:stCondLst>
                                            <p:cond delay="676"/>
                                          </p:stCondLst>
                                        </p:cTn>
                                        <p:tgtEl>
                                          <p:spTgt spid="4"/>
                                        </p:tgtEl>
                                      </p:cBhvr>
                                      <p:to x="100000" y="100000"/>
                                    </p:animScale>
                                    <p:animScale>
                                      <p:cBhvr>
                                        <p:cTn id="76" dur="26">
                                          <p:stCondLst>
                                            <p:cond delay="1312"/>
                                          </p:stCondLst>
                                        </p:cTn>
                                        <p:tgtEl>
                                          <p:spTgt spid="4"/>
                                        </p:tgtEl>
                                      </p:cBhvr>
                                      <p:to x="100000" y="80000"/>
                                    </p:animScale>
                                    <p:animScale>
                                      <p:cBhvr>
                                        <p:cTn id="77" dur="166" decel="50000">
                                          <p:stCondLst>
                                            <p:cond delay="1338"/>
                                          </p:stCondLst>
                                        </p:cTn>
                                        <p:tgtEl>
                                          <p:spTgt spid="4"/>
                                        </p:tgtEl>
                                      </p:cBhvr>
                                      <p:to x="100000" y="100000"/>
                                    </p:animScale>
                                    <p:animScale>
                                      <p:cBhvr>
                                        <p:cTn id="78" dur="26">
                                          <p:stCondLst>
                                            <p:cond delay="1642"/>
                                          </p:stCondLst>
                                        </p:cTn>
                                        <p:tgtEl>
                                          <p:spTgt spid="4"/>
                                        </p:tgtEl>
                                      </p:cBhvr>
                                      <p:to x="100000" y="90000"/>
                                    </p:animScale>
                                    <p:animScale>
                                      <p:cBhvr>
                                        <p:cTn id="79" dur="166" decel="50000">
                                          <p:stCondLst>
                                            <p:cond delay="1668"/>
                                          </p:stCondLst>
                                        </p:cTn>
                                        <p:tgtEl>
                                          <p:spTgt spid="4"/>
                                        </p:tgtEl>
                                      </p:cBhvr>
                                      <p:to x="100000" y="100000"/>
                                    </p:animScale>
                                    <p:animScale>
                                      <p:cBhvr>
                                        <p:cTn id="80" dur="26">
                                          <p:stCondLst>
                                            <p:cond delay="1808"/>
                                          </p:stCondLst>
                                        </p:cTn>
                                        <p:tgtEl>
                                          <p:spTgt spid="4"/>
                                        </p:tgtEl>
                                      </p:cBhvr>
                                      <p:to x="100000" y="95000"/>
                                    </p:animScale>
                                    <p:animScale>
                                      <p:cBhvr>
                                        <p:cTn id="81"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O" dirty="0" smtClean="0">
                <a:solidFill>
                  <a:srgbClr val="FF0000"/>
                </a:solidFill>
              </a:rPr>
              <a:t>¿QUIÉN CAMBIO EL SÁBADO?</a:t>
            </a:r>
            <a:endParaRPr lang="es-CO" dirty="0">
              <a:solidFill>
                <a:srgbClr val="FF0000"/>
              </a:solidFill>
            </a:endParaRPr>
          </a:p>
        </p:txBody>
      </p:sp>
      <p:sp>
        <p:nvSpPr>
          <p:cNvPr id="3" name="2 Marcador de contenido"/>
          <p:cNvSpPr>
            <a:spLocks noGrp="1"/>
          </p:cNvSpPr>
          <p:nvPr>
            <p:ph idx="1"/>
          </p:nvPr>
        </p:nvSpPr>
        <p:spPr>
          <a:xfrm>
            <a:off x="457200" y="1600200"/>
            <a:ext cx="5554960" cy="3340967"/>
          </a:xfrm>
        </p:spPr>
        <p:txBody>
          <a:bodyPr>
            <a:noAutofit/>
          </a:bodyPr>
          <a:lstStyle/>
          <a:p>
            <a:pPr marL="0" indent="0" algn="ctr">
              <a:buNone/>
            </a:pPr>
            <a:r>
              <a:rPr lang="es-CO" sz="2400" dirty="0"/>
              <a:t>La Iglesia Católica durante más de mil años antes de la existencia de un protestante, en virtud de su divina misión, cambió el día de sábado a domingo .... El sábado cristiano [domingo] es, pues, este día [el] reconoció hijos de la Iglesia Católica ... sin una palabra de protesta del mundo protestante. </a:t>
            </a:r>
            <a:r>
              <a:rPr lang="es-CO" sz="2400" dirty="0" smtClean="0">
                <a:solidFill>
                  <a:srgbClr val="FF0000"/>
                </a:solidFill>
              </a:rPr>
              <a:t>"</a:t>
            </a:r>
            <a:r>
              <a:rPr lang="es-CO" sz="2400" dirty="0">
                <a:solidFill>
                  <a:srgbClr val="FF0000"/>
                </a:solidFill>
              </a:rPr>
              <a:t>The Catholic Mirror, 23 de septiembre de 1893</a:t>
            </a:r>
            <a:r>
              <a:rPr lang="es-CO" sz="2400" dirty="0" smtClean="0">
                <a:solidFill>
                  <a:srgbClr val="FF0000"/>
                </a:solidFill>
              </a:rPr>
              <a:t>.</a:t>
            </a:r>
            <a:endParaRPr lang="es-CO" sz="2400" dirty="0">
              <a:solidFill>
                <a:srgbClr val="FF0000"/>
              </a:solidFill>
            </a:endParaRPr>
          </a:p>
        </p:txBody>
      </p:sp>
      <p:pic>
        <p:nvPicPr>
          <p:cNvPr id="4" name="Picture 2" descr="http://t1.gstatic.com/images?q=tbn:ANd9GcSDSHjqYM6BW2d5pa9jSY1wzgbd3qTJPOPoLG24xe_ijoQp_2NEz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2160" y="1628800"/>
            <a:ext cx="3024336" cy="3096344"/>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0" y="5065989"/>
            <a:ext cx="9144000" cy="1569660"/>
          </a:xfrm>
          <a:prstGeom prst="rect">
            <a:avLst/>
          </a:prstGeom>
        </p:spPr>
        <p:txBody>
          <a:bodyPr wrap="square">
            <a:spAutoFit/>
          </a:bodyPr>
          <a:lstStyle/>
          <a:p>
            <a:pPr algn="ctr"/>
            <a:r>
              <a:rPr lang="es-CO" sz="2400" dirty="0"/>
              <a:t>"Usted puede leer la Biblia desde el Génesis hasta el Apocalipsis, y no encontrará una sola línea que autorice la santificación del domingo. Las Escrituras imponen la observancia religiosa del sábado ...</a:t>
            </a:r>
            <a:r>
              <a:rPr lang="es-CO" sz="2400" dirty="0">
                <a:solidFill>
                  <a:srgbClr val="FF0000"/>
                </a:solidFill>
              </a:rPr>
              <a:t>" James Cardinal Gibbons, La Fe de Nuestros Padres, p. 111</a:t>
            </a:r>
            <a:r>
              <a:rPr lang="es-CO" sz="2400" dirty="0"/>
              <a:t>. </a:t>
            </a:r>
          </a:p>
        </p:txBody>
      </p:sp>
    </p:spTree>
    <p:extLst>
      <p:ext uri="{BB962C8B-B14F-4D97-AF65-F5344CB8AC3E}">
        <p14:creationId xmlns:p14="http://schemas.microsoft.com/office/powerpoint/2010/main" val="10711470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wipe(down)">
                                      <p:cBhvr>
                                        <p:cTn id="14" dur="5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31" presetClass="entr" presetSubtype="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1000" fill="hold"/>
                                        <p:tgtEl>
                                          <p:spTgt spid="4"/>
                                        </p:tgtEl>
                                        <p:attrNameLst>
                                          <p:attrName>ppt_w</p:attrName>
                                        </p:attrNameLst>
                                      </p:cBhvr>
                                      <p:tavLst>
                                        <p:tav tm="0">
                                          <p:val>
                                            <p:fltVal val="0"/>
                                          </p:val>
                                        </p:tav>
                                        <p:tav tm="100000">
                                          <p:val>
                                            <p:strVal val="#ppt_w"/>
                                          </p:val>
                                        </p:tav>
                                      </p:tavLst>
                                    </p:anim>
                                    <p:anim calcmode="lin" valueType="num">
                                      <p:cBhvr>
                                        <p:cTn id="20" dur="1000" fill="hold"/>
                                        <p:tgtEl>
                                          <p:spTgt spid="4"/>
                                        </p:tgtEl>
                                        <p:attrNameLst>
                                          <p:attrName>ppt_h</p:attrName>
                                        </p:attrNameLst>
                                      </p:cBhvr>
                                      <p:tavLst>
                                        <p:tav tm="0">
                                          <p:val>
                                            <p:fltVal val="0"/>
                                          </p:val>
                                        </p:tav>
                                        <p:tav tm="100000">
                                          <p:val>
                                            <p:strVal val="#ppt_h"/>
                                          </p:val>
                                        </p:tav>
                                      </p:tavLst>
                                    </p:anim>
                                    <p:anim calcmode="lin" valueType="num">
                                      <p:cBhvr>
                                        <p:cTn id="21" dur="1000" fill="hold"/>
                                        <p:tgtEl>
                                          <p:spTgt spid="4"/>
                                        </p:tgtEl>
                                        <p:attrNameLst>
                                          <p:attrName>style.rotation</p:attrName>
                                        </p:attrNameLst>
                                      </p:cBhvr>
                                      <p:tavLst>
                                        <p:tav tm="0">
                                          <p:val>
                                            <p:fltVal val="90"/>
                                          </p:val>
                                        </p:tav>
                                        <p:tav tm="100000">
                                          <p:val>
                                            <p:fltVal val="0"/>
                                          </p:val>
                                        </p:tav>
                                      </p:tavLst>
                                    </p:anim>
                                    <p:animEffect transition="in" filter="fade">
                                      <p:cBhvr>
                                        <p:cTn id="22" dur="10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
                                          </p:val>
                                        </p:tav>
                                        <p:tav tm="100000">
                                          <p:val>
                                            <p:strVal val="#ppt_x"/>
                                          </p:val>
                                        </p:tav>
                                      </p:tavLst>
                                    </p:anim>
                                    <p:anim calcmode="lin" valueType="num">
                                      <p:cBhvr>
                                        <p:cTn id="2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260648"/>
            <a:ext cx="8856984" cy="6597352"/>
          </a:xfrm>
          <a:solidFill>
            <a:schemeClr val="bg1"/>
          </a:solidFill>
        </p:spPr>
        <p:txBody>
          <a:bodyPr>
            <a:normAutofit fontScale="55000" lnSpcReduction="20000"/>
          </a:bodyPr>
          <a:lstStyle/>
          <a:p>
            <a:pPr marL="0" indent="0" algn="ctr">
              <a:buNone/>
            </a:pPr>
            <a:r>
              <a:rPr lang="es-CO" sz="3800" b="1" dirty="0">
                <a:solidFill>
                  <a:srgbClr val="FF0000"/>
                </a:solidFill>
              </a:rPr>
              <a:t>LA REVISTA DE EXTENSIÓN </a:t>
            </a:r>
            <a:r>
              <a:rPr lang="es-CO" sz="3800" b="1" dirty="0" smtClean="0">
                <a:solidFill>
                  <a:srgbClr val="FF0000"/>
                </a:solidFill>
              </a:rPr>
              <a:t>CATÓLICA 180 </a:t>
            </a:r>
            <a:r>
              <a:rPr lang="es-CO" sz="3800" b="1" dirty="0">
                <a:solidFill>
                  <a:srgbClr val="FF0000"/>
                </a:solidFill>
              </a:rPr>
              <a:t>Wabash Ave, Chicago, </a:t>
            </a:r>
            <a:r>
              <a:rPr lang="es-CO" sz="3800" b="1" dirty="0" smtClean="0">
                <a:solidFill>
                  <a:srgbClr val="FF0000"/>
                </a:solidFill>
              </a:rPr>
              <a:t>Illinois (Con </a:t>
            </a:r>
            <a:r>
              <a:rPr lang="es-CO" sz="3800" b="1" dirty="0">
                <a:solidFill>
                  <a:srgbClr val="FF0000"/>
                </a:solidFill>
              </a:rPr>
              <a:t>la bendición del papa Pío XI</a:t>
            </a:r>
            <a:r>
              <a:rPr lang="es-CO" sz="3800" b="1" dirty="0" smtClean="0">
                <a:solidFill>
                  <a:srgbClr val="FF0000"/>
                </a:solidFill>
              </a:rPr>
              <a:t>)</a:t>
            </a:r>
            <a:r>
              <a:rPr lang="es-CO" sz="3800" dirty="0"/>
              <a:t/>
            </a:r>
            <a:br>
              <a:rPr lang="es-CO" sz="3800" dirty="0"/>
            </a:br>
            <a:endParaRPr lang="es-CO" sz="3800" dirty="0"/>
          </a:p>
          <a:p>
            <a:pPr marL="0" indent="0">
              <a:buNone/>
            </a:pPr>
            <a:r>
              <a:rPr lang="es-CO" sz="3800" dirty="0"/>
              <a:t>Estimado señor:</a:t>
            </a:r>
          </a:p>
          <a:p>
            <a:pPr marL="0" indent="0">
              <a:buNone/>
            </a:pPr>
            <a:r>
              <a:rPr lang="es-CO" sz="3800" dirty="0"/>
              <a:t/>
            </a:r>
            <a:br>
              <a:rPr lang="es-CO" sz="3800" dirty="0"/>
            </a:br>
            <a:r>
              <a:rPr lang="es-CO" sz="3800" dirty="0" smtClean="0"/>
              <a:t>En </a:t>
            </a:r>
            <a:r>
              <a:rPr lang="es-CO" sz="3800" dirty="0"/>
              <a:t>cuento al cambio de la observancia del sábado judío al domingo cristiano, quiero llamar su atención a los hechos</a:t>
            </a:r>
            <a:r>
              <a:rPr lang="es-CO" sz="3800" dirty="0" smtClean="0"/>
              <a:t>.</a:t>
            </a:r>
            <a:r>
              <a:rPr lang="es-CO" sz="3800" dirty="0"/>
              <a:t/>
            </a:r>
            <a:br>
              <a:rPr lang="es-CO" sz="3800" dirty="0"/>
            </a:br>
            <a:endParaRPr lang="es-CO" sz="3800" dirty="0"/>
          </a:p>
          <a:p>
            <a:r>
              <a:rPr lang="es-CO" sz="3800" b="1" dirty="0" smtClean="0">
                <a:solidFill>
                  <a:srgbClr val="FF0000"/>
                </a:solidFill>
              </a:rPr>
              <a:t>1</a:t>
            </a:r>
            <a:r>
              <a:rPr lang="es-CO" sz="3800" dirty="0" smtClean="0"/>
              <a:t>). Que </a:t>
            </a:r>
            <a:r>
              <a:rPr lang="es-CO" sz="3800" dirty="0"/>
              <a:t>los protestantes, que acepten la biblia como la única regla de fe y religión  deberían por todos los medios posibles volver a la observancia del sábado. El hecho de que no lo hacen, sino que observan el domingo, muestra </a:t>
            </a:r>
            <a:r>
              <a:rPr lang="es-CO" sz="3800" dirty="0" smtClean="0"/>
              <a:t>su postura</a:t>
            </a:r>
            <a:r>
              <a:rPr lang="es-CO" sz="3800" dirty="0"/>
              <a:t> ilógica frente a cualquier persona que piensa.</a:t>
            </a:r>
          </a:p>
          <a:p>
            <a:endParaRPr lang="es-CO" sz="3800" b="1" dirty="0" smtClean="0">
              <a:solidFill>
                <a:srgbClr val="FF0000"/>
              </a:solidFill>
            </a:endParaRPr>
          </a:p>
          <a:p>
            <a:r>
              <a:rPr lang="es-CO" sz="3800" b="1" dirty="0" smtClean="0">
                <a:solidFill>
                  <a:srgbClr val="FF0000"/>
                </a:solidFill>
              </a:rPr>
              <a:t>2</a:t>
            </a:r>
            <a:r>
              <a:rPr lang="es-CO" sz="3800" dirty="0" smtClean="0"/>
              <a:t>). Nosotros </a:t>
            </a:r>
            <a:r>
              <a:rPr lang="es-CO" sz="3800" dirty="0"/>
              <a:t>los católicos no aceptamos la Biblia como la única regla de fe. </a:t>
            </a:r>
            <a:r>
              <a:rPr lang="es-CO" sz="3800" dirty="0" smtClean="0"/>
              <a:t>Además </a:t>
            </a:r>
            <a:r>
              <a:rPr lang="es-CO" sz="3800" dirty="0"/>
              <a:t>de la Biblia aceptamos la iglesia vivientes, la autoridad de la iglesia, como una regla que nos guía  Decimos que esta iglesia, instituida por Cristo para enseñar y guiar a los hombres, tiene el derecho de cambiar leyes ceremoniales del Antiguo testamento; y por eso, aceptamos su cambio del sábado  al domingo. Francamente decimos "Si, la iglesia ha realizado el cambio, hecho esta ley, tal y como hizo muchas otras leyes, por ejemplo la abstinencia los viernes, el sacerdocio célibe, las leyes concernientes a matrimonios mixtos, las regulaciones de matrimonios católicos, y miles de otras leyes.</a:t>
            </a:r>
          </a:p>
          <a:p>
            <a:endParaRPr lang="es-CO" dirty="0"/>
          </a:p>
        </p:txBody>
      </p:sp>
    </p:spTree>
    <p:extLst>
      <p:ext uri="{BB962C8B-B14F-4D97-AF65-F5344CB8AC3E}">
        <p14:creationId xmlns:p14="http://schemas.microsoft.com/office/powerpoint/2010/main" val="11414933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p:cTn id="1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2" end="2"/>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p:cTn id="19"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3" end="3"/>
                                            </p:txEl>
                                          </p:spTgt>
                                        </p:tgtEl>
                                      </p:cBhvr>
                                    </p:animEffect>
                                  </p:childTnLst>
                                </p:cTn>
                              </p:par>
                              <p:par>
                                <p:cTn id="23" presetID="31" presetClass="entr" presetSubtype="0" fill="hold" nodeType="with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 calcmode="lin" valueType="num">
                                      <p:cBhvr>
                                        <p:cTn id="25"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26"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27"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28" dur="1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836713"/>
            <a:ext cx="8229600" cy="4248472"/>
          </a:xfrm>
          <a:blipFill>
            <a:blip r:embed="rId2"/>
            <a:tile tx="0" ty="0" sx="100000" sy="100000" flip="none" algn="tl"/>
          </a:blipFill>
        </p:spPr>
        <p:txBody>
          <a:bodyPr>
            <a:normAutofit fontScale="92500" lnSpcReduction="10000"/>
          </a:bodyPr>
          <a:lstStyle/>
          <a:p>
            <a:pPr algn="ctr"/>
            <a:r>
              <a:rPr lang="es-CO" sz="3600" b="1" dirty="0">
                <a:solidFill>
                  <a:srgbClr val="FF0000"/>
                </a:solidFill>
              </a:rPr>
              <a:t>3</a:t>
            </a:r>
            <a:r>
              <a:rPr lang="es-CO" dirty="0"/>
              <a:t>). También decimos que  los  </a:t>
            </a:r>
            <a:r>
              <a:rPr lang="es-CO" b="1" dirty="0"/>
              <a:t>Adventistas del Séptimo Día</a:t>
            </a:r>
            <a:r>
              <a:rPr lang="es-CO" dirty="0"/>
              <a:t> es el único grupo que razona correctamente y son consistentes con sus enseñanzas. Es siempre un poco irrisorio ver las iglesias protestantes, en el púlpito y en legislatura, requerir la observancia del domingo, de lo cual no se encuentra nada en la Biblia.</a:t>
            </a:r>
          </a:p>
          <a:p>
            <a:pPr marL="0" indent="0" algn="ctr">
              <a:buNone/>
            </a:pPr>
            <a:r>
              <a:rPr lang="es-CO" dirty="0">
                <a:solidFill>
                  <a:srgbClr val="FF0000"/>
                </a:solidFill>
              </a:rPr>
              <a:t>Con los mejores deseos,</a:t>
            </a:r>
            <a:br>
              <a:rPr lang="es-CO" dirty="0">
                <a:solidFill>
                  <a:srgbClr val="FF0000"/>
                </a:solidFill>
              </a:rPr>
            </a:br>
            <a:r>
              <a:rPr lang="es-CO" dirty="0">
                <a:solidFill>
                  <a:srgbClr val="FF0000"/>
                </a:solidFill>
              </a:rPr>
              <a:t>Peter R. Tramer, </a:t>
            </a:r>
            <a:r>
              <a:rPr lang="es-CO" dirty="0" smtClean="0">
                <a:solidFill>
                  <a:srgbClr val="FF0000"/>
                </a:solidFill>
              </a:rPr>
              <a:t>Editor firmado.</a:t>
            </a:r>
            <a:endParaRPr lang="es-CO" dirty="0"/>
          </a:p>
        </p:txBody>
      </p:sp>
      <p:sp>
        <p:nvSpPr>
          <p:cNvPr id="2" name="1 Rectángulo"/>
          <p:cNvSpPr/>
          <p:nvPr/>
        </p:nvSpPr>
        <p:spPr>
          <a:xfrm>
            <a:off x="323528" y="5445224"/>
            <a:ext cx="8496944" cy="892552"/>
          </a:xfrm>
          <a:prstGeom prst="rect">
            <a:avLst/>
          </a:prstGeom>
        </p:spPr>
        <p:txBody>
          <a:bodyPr wrap="square">
            <a:spAutoFit/>
          </a:bodyPr>
          <a:lstStyle/>
          <a:p>
            <a:pPr algn="ctr"/>
            <a:r>
              <a:rPr lang="es-CO" sz="2400" dirty="0" smtClean="0">
                <a:solidFill>
                  <a:srgbClr val="FF0000"/>
                </a:solidFill>
              </a:rPr>
              <a:t>Note </a:t>
            </a:r>
            <a:r>
              <a:rPr lang="es-CO" sz="2400" dirty="0">
                <a:solidFill>
                  <a:srgbClr val="FF0000"/>
                </a:solidFill>
              </a:rPr>
              <a:t>que Jesús no autorizó a </a:t>
            </a:r>
            <a:r>
              <a:rPr lang="es-CO" sz="2800" dirty="0">
                <a:solidFill>
                  <a:srgbClr val="FF0000"/>
                </a:solidFill>
              </a:rPr>
              <a:t>nadie</a:t>
            </a:r>
            <a:r>
              <a:rPr lang="es-CO" sz="2400" dirty="0">
                <a:solidFill>
                  <a:srgbClr val="FF0000"/>
                </a:solidFill>
              </a:rPr>
              <a:t> para que le hiciera reformas a su Santa </a:t>
            </a:r>
            <a:r>
              <a:rPr lang="es-CO" sz="2400" dirty="0" smtClean="0">
                <a:solidFill>
                  <a:srgbClr val="FF0000"/>
                </a:solidFill>
              </a:rPr>
              <a:t>ley </a:t>
            </a:r>
            <a:r>
              <a:rPr lang="es-CO" sz="2400" dirty="0" smtClean="0"/>
              <a:t>(Mat.5:17-20).</a:t>
            </a:r>
            <a:endParaRPr lang="es-CO" sz="2400" dirty="0"/>
          </a:p>
        </p:txBody>
      </p:sp>
    </p:spTree>
    <p:extLst>
      <p:ext uri="{BB962C8B-B14F-4D97-AF65-F5344CB8AC3E}">
        <p14:creationId xmlns:p14="http://schemas.microsoft.com/office/powerpoint/2010/main" val="29277641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116632"/>
            <a:ext cx="8229600" cy="6597352"/>
          </a:xfrm>
        </p:spPr>
        <p:txBody>
          <a:bodyPr>
            <a:normAutofit/>
          </a:bodyPr>
          <a:lstStyle/>
          <a:p>
            <a:pPr marL="0" indent="0" algn="ctr">
              <a:buNone/>
            </a:pPr>
            <a:r>
              <a:rPr lang="es-CO" sz="2800" dirty="0" smtClean="0"/>
              <a:t>Note algo muy </a:t>
            </a:r>
            <a:r>
              <a:rPr lang="es-CO" sz="2800" dirty="0" smtClean="0"/>
              <a:t>importante que es contrario a lo que se hace hoy: </a:t>
            </a:r>
            <a:r>
              <a:rPr lang="es-CO" sz="2800" dirty="0" smtClean="0"/>
              <a:t>Mientras la virgen María «</a:t>
            </a:r>
            <a:r>
              <a:rPr lang="es-CO" sz="2800" i="1" u="sng" dirty="0" smtClean="0">
                <a:solidFill>
                  <a:srgbClr val="FF0000"/>
                </a:solidFill>
              </a:rPr>
              <a:t>reposaba </a:t>
            </a:r>
            <a:r>
              <a:rPr lang="es-CO" sz="2800" i="1" u="sng" dirty="0">
                <a:solidFill>
                  <a:srgbClr val="FF0000"/>
                </a:solidFill>
              </a:rPr>
              <a:t>el sábado, conforme al </a:t>
            </a:r>
            <a:r>
              <a:rPr lang="es-CO" sz="2800" i="1" u="sng" dirty="0" smtClean="0">
                <a:solidFill>
                  <a:srgbClr val="FF0000"/>
                </a:solidFill>
              </a:rPr>
              <a:t>mandamiento»</a:t>
            </a:r>
            <a:r>
              <a:rPr lang="es-CO" sz="2800" i="1" dirty="0" smtClean="0"/>
              <a:t>, en la sinagoga; </a:t>
            </a:r>
            <a:r>
              <a:rPr lang="es-CO" sz="2800" dirty="0" smtClean="0"/>
              <a:t>Jesús </a:t>
            </a:r>
            <a:r>
              <a:rPr lang="es-CO" sz="2800" dirty="0" smtClean="0"/>
              <a:t>lo reposaba en la tumba.</a:t>
            </a:r>
          </a:p>
          <a:p>
            <a:endParaRPr lang="es-CO" dirty="0"/>
          </a:p>
        </p:txBody>
      </p:sp>
      <p:pic>
        <p:nvPicPr>
          <p:cNvPr id="1026" name="Picture 2" descr="http://t3.gstatic.com/images?q=tbn:ANd9GcSmbZVqhwWaLgh6L0jSKjxOwdPVwOhsyCbLazVqT-2PkwS5zQ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1543" y="2060848"/>
            <a:ext cx="2952328" cy="2304256"/>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81543" y="4509120"/>
            <a:ext cx="8634282" cy="1938992"/>
          </a:xfrm>
          <a:prstGeom prst="rect">
            <a:avLst/>
          </a:prstGeom>
        </p:spPr>
        <p:txBody>
          <a:bodyPr wrap="square">
            <a:spAutoFit/>
          </a:bodyPr>
          <a:lstStyle/>
          <a:p>
            <a:pPr algn="ctr"/>
            <a:r>
              <a:rPr lang="es-CO" sz="2400" dirty="0"/>
              <a:t>El último versículo del cap. 23 y el primero del cap. 24 están estrechamente ligados. Puede verse perfectamente que los primeros creyentes </a:t>
            </a:r>
            <a:r>
              <a:rPr lang="es-CO" sz="2400" dirty="0" smtClean="0"/>
              <a:t>cristianos </a:t>
            </a:r>
            <a:r>
              <a:rPr lang="es-CO" sz="2400" dirty="0"/>
              <a:t>según lo registra San Lucas en su Evangelio, que fue escrito antes del año 63,  le daban mucha importancia a la santidad del sábado, séptimo día de la semana.</a:t>
            </a:r>
            <a:endParaRPr lang="es-CO" sz="2400" dirty="0"/>
          </a:p>
        </p:txBody>
      </p:sp>
      <p:pic>
        <p:nvPicPr>
          <p:cNvPr id="1028" name="Picture 4" descr="http://www.painting-palace.com/files/298/29731_Jesus_at_the_Tomb_f.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99660" y="2052322"/>
            <a:ext cx="5328592" cy="22826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08778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500" fill="hold"/>
                                        <p:tgtEl>
                                          <p:spTgt spid="1026"/>
                                        </p:tgtEl>
                                        <p:attrNameLst>
                                          <p:attrName>ppt_w</p:attrName>
                                        </p:attrNameLst>
                                      </p:cBhvr>
                                      <p:tavLst>
                                        <p:tav tm="0">
                                          <p:val>
                                            <p:fltVal val="0"/>
                                          </p:val>
                                        </p:tav>
                                        <p:tav tm="100000">
                                          <p:val>
                                            <p:strVal val="#ppt_w"/>
                                          </p:val>
                                        </p:tav>
                                      </p:tavLst>
                                    </p:anim>
                                    <p:anim calcmode="lin" valueType="num">
                                      <p:cBhvr>
                                        <p:cTn id="8" dur="500" fill="hold"/>
                                        <p:tgtEl>
                                          <p:spTgt spid="1026"/>
                                        </p:tgtEl>
                                        <p:attrNameLst>
                                          <p:attrName>ppt_h</p:attrName>
                                        </p:attrNameLst>
                                      </p:cBhvr>
                                      <p:tavLst>
                                        <p:tav tm="0">
                                          <p:val>
                                            <p:fltVal val="0"/>
                                          </p:val>
                                        </p:tav>
                                        <p:tav tm="100000">
                                          <p:val>
                                            <p:strVal val="#ppt_h"/>
                                          </p:val>
                                        </p:tav>
                                      </p:tavLst>
                                    </p:anim>
                                    <p:animEffect transition="in" filter="fade">
                                      <p:cBhvr>
                                        <p:cTn id="9" dur="500"/>
                                        <p:tgtEl>
                                          <p:spTgt spid="1026"/>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1028"/>
                                        </p:tgtEl>
                                        <p:attrNameLst>
                                          <p:attrName>style.visibility</p:attrName>
                                        </p:attrNameLst>
                                      </p:cBhvr>
                                      <p:to>
                                        <p:strVal val="visible"/>
                                      </p:to>
                                    </p:set>
                                    <p:anim calcmode="lin" valueType="num">
                                      <p:cBhvr>
                                        <p:cTn id="14" dur="500" fill="hold"/>
                                        <p:tgtEl>
                                          <p:spTgt spid="1028"/>
                                        </p:tgtEl>
                                        <p:attrNameLst>
                                          <p:attrName>ppt_w</p:attrName>
                                        </p:attrNameLst>
                                      </p:cBhvr>
                                      <p:tavLst>
                                        <p:tav tm="0">
                                          <p:val>
                                            <p:fltVal val="0"/>
                                          </p:val>
                                        </p:tav>
                                        <p:tav tm="100000">
                                          <p:val>
                                            <p:strVal val="#ppt_w"/>
                                          </p:val>
                                        </p:tav>
                                      </p:tavLst>
                                    </p:anim>
                                    <p:anim calcmode="lin" valueType="num">
                                      <p:cBhvr>
                                        <p:cTn id="15" dur="500" fill="hold"/>
                                        <p:tgtEl>
                                          <p:spTgt spid="1028"/>
                                        </p:tgtEl>
                                        <p:attrNameLst>
                                          <p:attrName>ppt_h</p:attrName>
                                        </p:attrNameLst>
                                      </p:cBhvr>
                                      <p:tavLst>
                                        <p:tav tm="0">
                                          <p:val>
                                            <p:fltVal val="0"/>
                                          </p:val>
                                        </p:tav>
                                        <p:tav tm="100000">
                                          <p:val>
                                            <p:strVal val="#ppt_h"/>
                                          </p:val>
                                        </p:tav>
                                      </p:tavLst>
                                    </p:anim>
                                    <p:animEffect transition="in" filter="fade">
                                      <p:cBhvr>
                                        <p:cTn id="16" dur="500"/>
                                        <p:tgtEl>
                                          <p:spTgt spid="1028"/>
                                        </p:tgtEl>
                                      </p:cBhvr>
                                    </p:animEffect>
                                  </p:childTnLst>
                                </p:cTn>
                              </p:par>
                            </p:childTnLst>
                          </p:cTn>
                        </p:par>
                      </p:childTnLst>
                    </p:cTn>
                  </p:par>
                  <p:par>
                    <p:cTn id="17" fill="hold">
                      <p:stCondLst>
                        <p:cond delay="indefinite"/>
                      </p:stCondLst>
                      <p:childTnLst>
                        <p:par>
                          <p:cTn id="18" fill="hold">
                            <p:stCondLst>
                              <p:cond delay="0"/>
                            </p:stCondLst>
                            <p:childTnLst>
                              <p:par>
                                <p:cTn id="19" presetID="26" presetClass="entr" presetSubtype="0"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ipe(down)">
                                      <p:cBhvr>
                                        <p:cTn id="21" dur="580">
                                          <p:stCondLst>
                                            <p:cond delay="0"/>
                                          </p:stCondLst>
                                        </p:cTn>
                                        <p:tgtEl>
                                          <p:spTgt spid="2"/>
                                        </p:tgtEl>
                                      </p:cBhvr>
                                    </p:animEffect>
                                    <p:anim calcmode="lin" valueType="num">
                                      <p:cBhvr>
                                        <p:cTn id="22"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23"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24"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25"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6"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7" dur="26">
                                          <p:stCondLst>
                                            <p:cond delay="650"/>
                                          </p:stCondLst>
                                        </p:cTn>
                                        <p:tgtEl>
                                          <p:spTgt spid="2"/>
                                        </p:tgtEl>
                                      </p:cBhvr>
                                      <p:to x="100000" y="60000"/>
                                    </p:animScale>
                                    <p:animScale>
                                      <p:cBhvr>
                                        <p:cTn id="28" dur="166" decel="50000">
                                          <p:stCondLst>
                                            <p:cond delay="676"/>
                                          </p:stCondLst>
                                        </p:cTn>
                                        <p:tgtEl>
                                          <p:spTgt spid="2"/>
                                        </p:tgtEl>
                                      </p:cBhvr>
                                      <p:to x="100000" y="100000"/>
                                    </p:animScale>
                                    <p:animScale>
                                      <p:cBhvr>
                                        <p:cTn id="29" dur="26">
                                          <p:stCondLst>
                                            <p:cond delay="1312"/>
                                          </p:stCondLst>
                                        </p:cTn>
                                        <p:tgtEl>
                                          <p:spTgt spid="2"/>
                                        </p:tgtEl>
                                      </p:cBhvr>
                                      <p:to x="100000" y="80000"/>
                                    </p:animScale>
                                    <p:animScale>
                                      <p:cBhvr>
                                        <p:cTn id="30" dur="166" decel="50000">
                                          <p:stCondLst>
                                            <p:cond delay="1338"/>
                                          </p:stCondLst>
                                        </p:cTn>
                                        <p:tgtEl>
                                          <p:spTgt spid="2"/>
                                        </p:tgtEl>
                                      </p:cBhvr>
                                      <p:to x="100000" y="100000"/>
                                    </p:animScale>
                                    <p:animScale>
                                      <p:cBhvr>
                                        <p:cTn id="31" dur="26">
                                          <p:stCondLst>
                                            <p:cond delay="1642"/>
                                          </p:stCondLst>
                                        </p:cTn>
                                        <p:tgtEl>
                                          <p:spTgt spid="2"/>
                                        </p:tgtEl>
                                      </p:cBhvr>
                                      <p:to x="100000" y="90000"/>
                                    </p:animScale>
                                    <p:animScale>
                                      <p:cBhvr>
                                        <p:cTn id="32" dur="166" decel="50000">
                                          <p:stCondLst>
                                            <p:cond delay="1668"/>
                                          </p:stCondLst>
                                        </p:cTn>
                                        <p:tgtEl>
                                          <p:spTgt spid="2"/>
                                        </p:tgtEl>
                                      </p:cBhvr>
                                      <p:to x="100000" y="100000"/>
                                    </p:animScale>
                                    <p:animScale>
                                      <p:cBhvr>
                                        <p:cTn id="33" dur="26">
                                          <p:stCondLst>
                                            <p:cond delay="1808"/>
                                          </p:stCondLst>
                                        </p:cTn>
                                        <p:tgtEl>
                                          <p:spTgt spid="2"/>
                                        </p:tgtEl>
                                      </p:cBhvr>
                                      <p:to x="100000" y="95000"/>
                                    </p:animScale>
                                    <p:animScale>
                                      <p:cBhvr>
                                        <p:cTn id="34"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07504" y="260648"/>
            <a:ext cx="8856984" cy="6336704"/>
          </a:xfrm>
        </p:spPr>
        <p:txBody>
          <a:bodyPr>
            <a:normAutofit fontScale="77500" lnSpcReduction="20000"/>
          </a:bodyPr>
          <a:lstStyle/>
          <a:p>
            <a:pPr marL="0" indent="0" algn="ctr">
              <a:buNone/>
            </a:pPr>
            <a:r>
              <a:rPr lang="es-CO" dirty="0"/>
              <a:t>Lucas lo recuerda perfectamente, aunque habían transcurrido más o menos 32 años, lo último que hicieron el viernes por la tarde fue preparar “</a:t>
            </a:r>
            <a:r>
              <a:rPr lang="es-CO" i="1" u="sng" dirty="0"/>
              <a:t>especias aromáticas y ungüentos</a:t>
            </a:r>
            <a:r>
              <a:rPr lang="es-CO" dirty="0"/>
              <a:t>”; después dejaron todo a un lado “</a:t>
            </a:r>
            <a:r>
              <a:rPr lang="es-CO" i="1" u="sng" dirty="0"/>
              <a:t>conforme al mandamiento </a:t>
            </a:r>
            <a:r>
              <a:rPr lang="es-CO" i="1" u="sng" dirty="0" smtClean="0"/>
              <a:t>del sábado</a:t>
            </a:r>
            <a:r>
              <a:rPr lang="es-CO" dirty="0" smtClean="0"/>
              <a:t>” que dice: </a:t>
            </a:r>
          </a:p>
          <a:p>
            <a:pPr marL="0" indent="0">
              <a:buNone/>
            </a:pPr>
            <a:endParaRPr lang="es-CO" dirty="0" smtClean="0"/>
          </a:p>
          <a:p>
            <a:pPr marL="0" indent="0" algn="ctr">
              <a:buNone/>
            </a:pPr>
            <a:r>
              <a:rPr lang="es-CO" dirty="0" smtClean="0"/>
              <a:t>"</a:t>
            </a:r>
            <a:r>
              <a:rPr lang="es-CO" i="1" dirty="0"/>
              <a:t>Acuérdate del día del sábado para </a:t>
            </a:r>
            <a:r>
              <a:rPr lang="es-CO" i="1" dirty="0" smtClean="0"/>
              <a:t>santificarlo.</a:t>
            </a:r>
            <a:r>
              <a:rPr lang="es-CO" b="1" i="1" baseline="30000" dirty="0" smtClean="0"/>
              <a:t>9 </a:t>
            </a:r>
            <a:r>
              <a:rPr lang="es-CO" i="1" dirty="0"/>
              <a:t>Seis días trabajarás y harás toda tu </a:t>
            </a:r>
            <a:r>
              <a:rPr lang="es-CO" i="1" dirty="0" smtClean="0"/>
              <a:t>obra,</a:t>
            </a:r>
            <a:r>
              <a:rPr lang="es-CO" b="1" i="1" baseline="30000" dirty="0" smtClean="0"/>
              <a:t>10 </a:t>
            </a:r>
            <a:r>
              <a:rPr lang="es-CO" i="1" dirty="0"/>
              <a:t>pero el séptimo día será sábado para Jehovah tu Dios. No harás en él obra alguna, ni tú, ni tu hijo, ni tu hija, ni tu siervo, ni tu sierva, ni tu animal, ni el forastero que está dentro de tus </a:t>
            </a:r>
            <a:r>
              <a:rPr lang="es-CO" i="1" dirty="0" smtClean="0"/>
              <a:t>puertas.</a:t>
            </a:r>
            <a:r>
              <a:rPr lang="es-CO" i="1" dirty="0"/>
              <a:t> </a:t>
            </a:r>
            <a:r>
              <a:rPr lang="es-CO" b="1" i="1" baseline="30000" dirty="0" smtClean="0"/>
              <a:t>11 </a:t>
            </a:r>
            <a:r>
              <a:rPr lang="es-CO" i="1" dirty="0"/>
              <a:t>Porque en seis días Jehovah hizo los cielos, la tierra y el mar, y todo lo que hay en ellos, y reposó en el séptimo día. Por eso Jehovah bendijo el día del sábado y lo </a:t>
            </a:r>
            <a:r>
              <a:rPr lang="es-CO" i="1" dirty="0" smtClean="0"/>
              <a:t>santificó»</a:t>
            </a:r>
            <a:r>
              <a:rPr lang="es-CO" dirty="0" smtClean="0"/>
              <a:t> </a:t>
            </a:r>
            <a:r>
              <a:rPr lang="es-CO" dirty="0">
                <a:solidFill>
                  <a:srgbClr val="FF0000"/>
                </a:solidFill>
              </a:rPr>
              <a:t>(</a:t>
            </a:r>
            <a:r>
              <a:rPr lang="es-CO" dirty="0" smtClean="0">
                <a:solidFill>
                  <a:srgbClr val="FF0000"/>
                </a:solidFill>
              </a:rPr>
              <a:t>Exo.20:8-11)</a:t>
            </a:r>
            <a:r>
              <a:rPr lang="es-CO" dirty="0" smtClean="0"/>
              <a:t>.</a:t>
            </a:r>
          </a:p>
          <a:p>
            <a:pPr marL="0" indent="0">
              <a:buNone/>
            </a:pPr>
            <a:endParaRPr lang="es-CO" dirty="0"/>
          </a:p>
          <a:p>
            <a:pPr marL="0" indent="0" algn="ctr">
              <a:buNone/>
            </a:pPr>
            <a:r>
              <a:rPr lang="es-CO" dirty="0" smtClean="0"/>
              <a:t>San Lucas nos dice que no </a:t>
            </a:r>
            <a:r>
              <a:rPr lang="es-CO" dirty="0"/>
              <a:t>reiniciaron su obra movida por el amor sino hasta el domingo “</a:t>
            </a:r>
            <a:r>
              <a:rPr lang="es-CO" i="1" u="sng" dirty="0"/>
              <a:t>muy de mañana</a:t>
            </a:r>
            <a:r>
              <a:rPr lang="es-CO" dirty="0" smtClean="0"/>
              <a:t>”. El </a:t>
            </a:r>
            <a:r>
              <a:rPr lang="es-CO" dirty="0"/>
              <a:t>notable contraste entre la santidad del sábado y el carácter secular del día domingo que se observa aquí en el relato evangélico, es un testimonio elocuente para los cristianos de hoy.</a:t>
            </a:r>
          </a:p>
        </p:txBody>
      </p:sp>
    </p:spTree>
    <p:extLst>
      <p:ext uri="{BB962C8B-B14F-4D97-AF65-F5344CB8AC3E}">
        <p14:creationId xmlns:p14="http://schemas.microsoft.com/office/powerpoint/2010/main" val="20862061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randombar(horizontal)">
                                      <p:cBhvr>
                                        <p:cTn id="1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264696"/>
          </a:xfrm>
        </p:spPr>
        <p:txBody>
          <a:bodyPr>
            <a:normAutofit lnSpcReduction="10000"/>
          </a:bodyPr>
          <a:lstStyle/>
          <a:p>
            <a:pPr marL="0" indent="0" algn="ctr">
              <a:buNone/>
            </a:pPr>
            <a:r>
              <a:rPr lang="es-CO" dirty="0" smtClean="0"/>
              <a:t>De acuerdo a las palabras dichas por la virgen María a los que </a:t>
            </a:r>
            <a:r>
              <a:rPr lang="es-CO" dirty="0" smtClean="0"/>
              <a:t>servían: </a:t>
            </a:r>
            <a:r>
              <a:rPr lang="es-CO" dirty="0" smtClean="0"/>
              <a:t>«</a:t>
            </a:r>
            <a:r>
              <a:rPr lang="es-CO" i="1" dirty="0" smtClean="0"/>
              <a:t>haced todo lo que os diga</a:t>
            </a:r>
            <a:r>
              <a:rPr lang="es-CO" dirty="0" smtClean="0"/>
              <a:t>» </a:t>
            </a:r>
            <a:r>
              <a:rPr lang="es-CO" dirty="0" smtClean="0">
                <a:solidFill>
                  <a:srgbClr val="FF0000"/>
                </a:solidFill>
              </a:rPr>
              <a:t>(Juan 2:5)</a:t>
            </a:r>
            <a:r>
              <a:rPr lang="es-CO" dirty="0" smtClean="0"/>
              <a:t>, descubrimos que ella, no solamente en esta </a:t>
            </a:r>
            <a:r>
              <a:rPr lang="es-CO" dirty="0" smtClean="0"/>
              <a:t>ocasión </a:t>
            </a:r>
            <a:r>
              <a:rPr lang="es-CO" dirty="0" smtClean="0"/>
              <a:t>tan </a:t>
            </a:r>
            <a:r>
              <a:rPr lang="es-CO" dirty="0" smtClean="0"/>
              <a:t>difícil </a:t>
            </a:r>
            <a:r>
              <a:rPr lang="es-CO" dirty="0" smtClean="0"/>
              <a:t>como fue la muerte de su Hijo, </a:t>
            </a:r>
            <a:r>
              <a:rPr lang="es-CO" dirty="0" smtClean="0"/>
              <a:t>acostumbraba </a:t>
            </a:r>
            <a:r>
              <a:rPr lang="es-CO" dirty="0" smtClean="0"/>
              <a:t>«</a:t>
            </a:r>
            <a:r>
              <a:rPr lang="es-CO" i="1" dirty="0" smtClean="0"/>
              <a:t>reposar el sábado conforme al mandamiento</a:t>
            </a:r>
            <a:r>
              <a:rPr lang="es-CO" dirty="0" smtClean="0"/>
              <a:t>».</a:t>
            </a:r>
          </a:p>
          <a:p>
            <a:endParaRPr lang="es-CO" dirty="0"/>
          </a:p>
          <a:p>
            <a:pPr marL="0" indent="0" algn="ctr">
              <a:buNone/>
            </a:pPr>
            <a:r>
              <a:rPr lang="es-CO" dirty="0" smtClean="0"/>
              <a:t>Si no que lo había reposado durante toda su vida, lo mismo que lo había hecho Jesús, ya que el mismo apóstol Lucas dice que Jesús: </a:t>
            </a:r>
            <a:r>
              <a:rPr lang="es-CO" i="1" dirty="0" smtClean="0">
                <a:latin typeface="Agency FB" pitchFamily="34" charset="0"/>
              </a:rPr>
              <a:t>Fue </a:t>
            </a:r>
            <a:r>
              <a:rPr lang="es-CO" i="1" dirty="0">
                <a:latin typeface="Agency FB" pitchFamily="34" charset="0"/>
              </a:rPr>
              <a:t>a Nazaret, donde se había criado, y conforme a su </a:t>
            </a:r>
            <a:r>
              <a:rPr lang="es-CO" i="1" dirty="0" smtClean="0">
                <a:latin typeface="Agency FB" pitchFamily="34" charset="0"/>
              </a:rPr>
              <a:t>COSTUMBRE, </a:t>
            </a:r>
            <a:r>
              <a:rPr lang="es-CO" i="1" dirty="0">
                <a:latin typeface="Agency FB" pitchFamily="34" charset="0"/>
              </a:rPr>
              <a:t>el día </a:t>
            </a:r>
            <a:r>
              <a:rPr lang="es-CO" i="1" dirty="0" smtClean="0">
                <a:latin typeface="Agency FB" pitchFamily="34" charset="0"/>
              </a:rPr>
              <a:t>SÁBADO </a:t>
            </a:r>
            <a:r>
              <a:rPr lang="es-CO" i="1" dirty="0">
                <a:latin typeface="Agency FB" pitchFamily="34" charset="0"/>
              </a:rPr>
              <a:t>entró en la sinagoga, y se levantó para </a:t>
            </a:r>
            <a:r>
              <a:rPr lang="es-CO" i="1" dirty="0" smtClean="0">
                <a:latin typeface="Agency FB" pitchFamily="34" charset="0"/>
              </a:rPr>
              <a:t>leer </a:t>
            </a:r>
            <a:r>
              <a:rPr lang="es-CO" i="1" dirty="0" smtClean="0">
                <a:solidFill>
                  <a:srgbClr val="FF0000"/>
                </a:solidFill>
                <a:latin typeface="Agency FB" pitchFamily="34" charset="0"/>
              </a:rPr>
              <a:t>(Luc.4:16).   </a:t>
            </a:r>
            <a:endParaRPr lang="es-CO" i="1" dirty="0">
              <a:solidFill>
                <a:srgbClr val="FF0000"/>
              </a:solidFill>
              <a:latin typeface="Agency FB" pitchFamily="34" charset="0"/>
            </a:endParaRPr>
          </a:p>
        </p:txBody>
      </p:sp>
    </p:spTree>
    <p:extLst>
      <p:ext uri="{BB962C8B-B14F-4D97-AF65-F5344CB8AC3E}">
        <p14:creationId xmlns:p14="http://schemas.microsoft.com/office/powerpoint/2010/main" val="8096477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heel(1)">
                                      <p:cBhvr>
                                        <p:cTn id="12"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365104"/>
            <a:ext cx="8229600" cy="1761059"/>
          </a:xfrm>
        </p:spPr>
        <p:txBody>
          <a:bodyPr>
            <a:normAutofit/>
          </a:bodyPr>
          <a:lstStyle/>
          <a:p>
            <a:pPr marL="0" indent="0" algn="ctr">
              <a:buNone/>
            </a:pPr>
            <a:r>
              <a:rPr lang="es-CO" dirty="0" smtClean="0"/>
              <a:t>Nos </a:t>
            </a:r>
            <a:r>
              <a:rPr lang="es-CO" dirty="0" smtClean="0"/>
              <a:t>preguntamos: ¿Seguiría la virgen María</a:t>
            </a:r>
            <a:r>
              <a:rPr lang="es-CO" dirty="0"/>
              <a:t> </a:t>
            </a:r>
            <a:r>
              <a:rPr lang="es-CO" dirty="0" smtClean="0"/>
              <a:t>«reposando </a:t>
            </a:r>
            <a:r>
              <a:rPr lang="es-CO" dirty="0"/>
              <a:t>el sábado conforme al </a:t>
            </a:r>
            <a:r>
              <a:rPr lang="es-CO" dirty="0" smtClean="0"/>
              <a:t>mandamiento» </a:t>
            </a:r>
            <a:r>
              <a:rPr lang="es-CO" dirty="0" smtClean="0"/>
              <a:t>durante el resto de su vida? </a:t>
            </a:r>
            <a:endParaRPr lang="es-CO" dirty="0"/>
          </a:p>
        </p:txBody>
      </p:sp>
      <p:sp>
        <p:nvSpPr>
          <p:cNvPr id="4" name="3 Rectángulo"/>
          <p:cNvSpPr/>
          <p:nvPr/>
        </p:nvSpPr>
        <p:spPr>
          <a:xfrm>
            <a:off x="179512" y="512478"/>
            <a:ext cx="5256584" cy="3539430"/>
          </a:xfrm>
          <a:prstGeom prst="rect">
            <a:avLst/>
          </a:prstGeom>
        </p:spPr>
        <p:txBody>
          <a:bodyPr wrap="square">
            <a:spAutoFit/>
          </a:bodyPr>
          <a:lstStyle/>
          <a:p>
            <a:pPr algn="ctr"/>
            <a:r>
              <a:rPr lang="es-CO" sz="2800" dirty="0"/>
              <a:t>Por tanto, la virgen María, ese sábado, en lugar de ir a donde habían enterrado a Jesús, se fue para la sinagoga, como lo había hecho durante toda su vida, que posiblemente eran cincuenta años, es decir había reposado 2.600 sábados.</a:t>
            </a:r>
          </a:p>
        </p:txBody>
      </p:sp>
      <p:pic>
        <p:nvPicPr>
          <p:cNvPr id="2050" name="Picture 2" descr="http://2.bp.blogspot.com/-7wJZZ-3QjMk/TswogjhREaI/AAAAAAAABHU/10jG_rfKpsU/s1600/JES%25C3%259AS%2BEN%2BLA%2BSINAGOGA%2B3.-WILLIAN%2BHOLE.-S.%2BXIX.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74071" y="126984"/>
            <a:ext cx="3299917" cy="39249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04320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332656"/>
            <a:ext cx="8712968" cy="6336704"/>
          </a:xfr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a:normAutofit fontScale="85000" lnSpcReduction="20000"/>
          </a:bodyPr>
          <a:lstStyle/>
          <a:p>
            <a:pPr marL="0" indent="0" algn="ctr">
              <a:buNone/>
            </a:pPr>
            <a:r>
              <a:rPr lang="es-CO" dirty="0" smtClean="0"/>
              <a:t>Con toda seguridad que sí, </a:t>
            </a:r>
            <a:r>
              <a:rPr lang="es-CO" dirty="0" smtClean="0"/>
              <a:t>ya que Jesús había dicho: </a:t>
            </a:r>
            <a:r>
              <a:rPr lang="es-CO" dirty="0" smtClean="0"/>
              <a:t>«</a:t>
            </a:r>
            <a:r>
              <a:rPr lang="es-CO" dirty="0" smtClean="0">
                <a:latin typeface="Agency FB" pitchFamily="34" charset="0"/>
              </a:rPr>
              <a:t>No penséis que he venido para abrogar la Ley o los Profetas. No he venido para abrogar, sino para cumplir. De </a:t>
            </a:r>
            <a:r>
              <a:rPr lang="es-CO" dirty="0">
                <a:latin typeface="Agency FB" pitchFamily="34" charset="0"/>
              </a:rPr>
              <a:t>cierto os digo que hasta que pasen el cielo y la tierra, ni siquiera una jota ni una tilde pasará de la ley hasta que todo haya sido cumplido</a:t>
            </a:r>
            <a:r>
              <a:rPr lang="es-CO" dirty="0" smtClean="0">
                <a:latin typeface="Agency FB" pitchFamily="34" charset="0"/>
              </a:rPr>
              <a:t>»</a:t>
            </a:r>
            <a:r>
              <a:rPr lang="es-CO" dirty="0" smtClean="0">
                <a:solidFill>
                  <a:srgbClr val="FF0000"/>
                </a:solidFill>
                <a:latin typeface="Agency FB" pitchFamily="34" charset="0"/>
              </a:rPr>
              <a:t> (Mateo 5:17,18)</a:t>
            </a:r>
            <a:r>
              <a:rPr lang="es-CO" dirty="0" smtClean="0"/>
              <a:t>.</a:t>
            </a:r>
          </a:p>
          <a:p>
            <a:endParaRPr lang="es-CO" dirty="0"/>
          </a:p>
          <a:p>
            <a:pPr marL="0" indent="0" algn="ctr">
              <a:buNone/>
            </a:pPr>
            <a:r>
              <a:rPr lang="es-CO" dirty="0" smtClean="0"/>
              <a:t>Además </a:t>
            </a:r>
            <a:r>
              <a:rPr lang="es-CO" dirty="0" smtClean="0"/>
              <a:t>Él había dicho</a:t>
            </a:r>
            <a:r>
              <a:rPr lang="es-CO" dirty="0" smtClean="0"/>
              <a:t>: </a:t>
            </a:r>
            <a:r>
              <a:rPr lang="es-CO" dirty="0" smtClean="0"/>
              <a:t>«</a:t>
            </a:r>
            <a:r>
              <a:rPr lang="es-CO" i="1" dirty="0" smtClean="0">
                <a:latin typeface="Agency FB" pitchFamily="34" charset="0"/>
              </a:rPr>
              <a:t>Entonces </a:t>
            </a:r>
            <a:r>
              <a:rPr lang="es-CO" i="1" dirty="0">
                <a:latin typeface="Agency FB" pitchFamily="34" charset="0"/>
              </a:rPr>
              <a:t>os entregarán a tribulación y os matarán, y seréis aborrecidos por todas las naciones por causa de mi </a:t>
            </a:r>
            <a:r>
              <a:rPr lang="es-CO" i="1" dirty="0" smtClean="0">
                <a:latin typeface="Agency FB" pitchFamily="34" charset="0"/>
              </a:rPr>
              <a:t>nombre</a:t>
            </a:r>
            <a:r>
              <a:rPr lang="es-CO" dirty="0" smtClean="0"/>
              <a:t>». </a:t>
            </a:r>
            <a:r>
              <a:rPr lang="es-CO" dirty="0" smtClean="0">
                <a:solidFill>
                  <a:srgbClr val="FF0000"/>
                </a:solidFill>
              </a:rPr>
              <a:t>(Mat.24:9)</a:t>
            </a:r>
            <a:r>
              <a:rPr lang="es-CO" dirty="0" smtClean="0"/>
              <a:t>. Por tal razón Jesús les ordena: «</a:t>
            </a:r>
            <a:r>
              <a:rPr lang="es-CO" dirty="0" smtClean="0">
                <a:latin typeface="Agency FB" pitchFamily="34" charset="0"/>
              </a:rPr>
              <a:t>Orad</a:t>
            </a:r>
            <a:r>
              <a:rPr lang="es-CO" dirty="0">
                <a:latin typeface="Agency FB" pitchFamily="34" charset="0"/>
              </a:rPr>
              <a:t>, pues, que vuestra huida no sea en invierno ni en </a:t>
            </a:r>
            <a:r>
              <a:rPr lang="es-CO" dirty="0" smtClean="0">
                <a:latin typeface="Agency FB" pitchFamily="34" charset="0"/>
              </a:rPr>
              <a:t>sábado</a:t>
            </a:r>
            <a:r>
              <a:rPr lang="es-CO" dirty="0" smtClean="0"/>
              <a:t>» </a:t>
            </a:r>
            <a:r>
              <a:rPr lang="es-CO" dirty="0" smtClean="0">
                <a:solidFill>
                  <a:srgbClr val="FF0000"/>
                </a:solidFill>
              </a:rPr>
              <a:t>(Verso 20).</a:t>
            </a:r>
          </a:p>
          <a:p>
            <a:endParaRPr lang="es-CO" dirty="0"/>
          </a:p>
          <a:p>
            <a:pPr marL="0" indent="0" algn="ctr">
              <a:buNone/>
            </a:pPr>
            <a:r>
              <a:rPr lang="es-CO" dirty="0" smtClean="0"/>
              <a:t>Por lo tanto, si ella les ordenó a los que servían: «</a:t>
            </a:r>
            <a:r>
              <a:rPr lang="es-CO" i="1" u="sng" dirty="0" smtClean="0"/>
              <a:t>Haced todo lo que os diga</a:t>
            </a:r>
            <a:r>
              <a:rPr lang="es-CO" dirty="0" smtClean="0"/>
              <a:t>», es </a:t>
            </a:r>
            <a:r>
              <a:rPr lang="es-CO" dirty="0" smtClean="0"/>
              <a:t>lógico </a:t>
            </a:r>
            <a:r>
              <a:rPr lang="es-CO" dirty="0" smtClean="0"/>
              <a:t>pensar que ella misma obedecía también, junto a los </a:t>
            </a:r>
            <a:r>
              <a:rPr lang="es-CO" dirty="0" smtClean="0"/>
              <a:t>discípulos había estado </a:t>
            </a:r>
            <a:r>
              <a:rPr lang="es-CO" dirty="0" smtClean="0"/>
              <a:t>orando para que cuando fueran perseguidos no </a:t>
            </a:r>
            <a:r>
              <a:rPr lang="es-CO" dirty="0" smtClean="0"/>
              <a:t>tuvieran </a:t>
            </a:r>
            <a:r>
              <a:rPr lang="es-CO" dirty="0" smtClean="0"/>
              <a:t>que huir en sábado para no </a:t>
            </a:r>
            <a:r>
              <a:rPr lang="es-CO" dirty="0" smtClean="0"/>
              <a:t>transgredir </a:t>
            </a:r>
            <a:r>
              <a:rPr lang="es-CO" dirty="0" smtClean="0"/>
              <a:t>el mandamiento.</a:t>
            </a:r>
            <a:endParaRPr lang="es-CO" dirty="0"/>
          </a:p>
        </p:txBody>
      </p:sp>
    </p:spTree>
    <p:extLst>
      <p:ext uri="{BB962C8B-B14F-4D97-AF65-F5344CB8AC3E}">
        <p14:creationId xmlns:p14="http://schemas.microsoft.com/office/powerpoint/2010/main" val="77101255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b="1" i="1" dirty="0" smtClean="0">
                <a:solidFill>
                  <a:srgbClr val="FF0000"/>
                </a:solidFill>
              </a:rPr>
              <a:t>Para reflexionar</a:t>
            </a:r>
            <a:endParaRPr lang="es-CO" b="1" i="1" dirty="0">
              <a:solidFill>
                <a:srgbClr val="FF0000"/>
              </a:solidFill>
            </a:endParaRPr>
          </a:p>
        </p:txBody>
      </p:sp>
      <p:sp>
        <p:nvSpPr>
          <p:cNvPr id="3" name="2 Marcador de contenido"/>
          <p:cNvSpPr>
            <a:spLocks noGrp="1"/>
          </p:cNvSpPr>
          <p:nvPr>
            <p:ph idx="1"/>
          </p:nvPr>
        </p:nvSpPr>
        <p:spPr>
          <a:xfrm>
            <a:off x="457200" y="1600200"/>
            <a:ext cx="8229600" cy="4997152"/>
          </a:xfrm>
          <a:blipFill>
            <a:blip r:embed="rId2"/>
            <a:tile tx="0" ty="0" sx="100000" sy="100000" flip="none" algn="tl"/>
          </a:blipFill>
        </p:spPr>
        <p:txBody>
          <a:bodyPr>
            <a:normAutofit fontScale="85000" lnSpcReduction="20000"/>
          </a:bodyPr>
          <a:lstStyle/>
          <a:p>
            <a:pPr marL="0" indent="0" algn="ctr">
              <a:buNone/>
            </a:pPr>
            <a:r>
              <a:rPr lang="es-CO" dirty="0" smtClean="0"/>
              <a:t>¿Si la virgen María viviera hoy, que día piensa usted que guardaría ella?</a:t>
            </a:r>
          </a:p>
          <a:p>
            <a:endParaRPr lang="es-CO" dirty="0"/>
          </a:p>
          <a:p>
            <a:pPr marL="0" indent="0" algn="ctr">
              <a:buNone/>
            </a:pPr>
            <a:r>
              <a:rPr lang="es-CO" sz="3600" b="1" u="sng" dirty="0" smtClean="0">
                <a:solidFill>
                  <a:srgbClr val="FF0000"/>
                </a:solidFill>
              </a:rPr>
              <a:t>¿El sábado o el domingo?</a:t>
            </a:r>
          </a:p>
          <a:p>
            <a:pPr marL="0" indent="0" algn="ctr">
              <a:buNone/>
            </a:pPr>
            <a:r>
              <a:rPr lang="es-CO" dirty="0" smtClean="0"/>
              <a:t>Indudablemente que guardaría el sábado conforme al mandamiento.</a:t>
            </a:r>
          </a:p>
          <a:p>
            <a:endParaRPr lang="es-CO" dirty="0"/>
          </a:p>
          <a:p>
            <a:pPr marL="0" indent="0" algn="ctr">
              <a:buNone/>
            </a:pPr>
            <a:r>
              <a:rPr lang="es-CO" dirty="0" smtClean="0"/>
              <a:t>Mi </a:t>
            </a:r>
            <a:r>
              <a:rPr lang="es-CO" dirty="0" smtClean="0"/>
              <a:t>invitación </a:t>
            </a:r>
            <a:r>
              <a:rPr lang="es-CO" dirty="0" smtClean="0"/>
              <a:t>es que imitemos a la virgen María, que no seamos reacios a la Palabra de Dios, ella fue obediente en guardar los Mandamientos de Dios, y si nosotros la imitamos, con toda seguridad que </a:t>
            </a:r>
            <a:r>
              <a:rPr lang="es-CO" dirty="0" smtClean="0"/>
              <a:t>allá </a:t>
            </a:r>
            <a:r>
              <a:rPr lang="es-CO" dirty="0" smtClean="0"/>
              <a:t>en el cielo la conoceremos personalmente, y pasaremos toda la eternidad a su lado. Amen.</a:t>
            </a:r>
            <a:endParaRPr lang="es-CO" dirty="0"/>
          </a:p>
        </p:txBody>
      </p:sp>
    </p:spTree>
    <p:extLst>
      <p:ext uri="{BB962C8B-B14F-4D97-AF65-F5344CB8AC3E}">
        <p14:creationId xmlns:p14="http://schemas.microsoft.com/office/powerpoint/2010/main" val="4129300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randombar(horizontal)">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randombar(horizontal)">
                                      <p:cBhvr>
                                        <p:cTn id="2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650</TotalTime>
  <Words>2100</Words>
  <Application>Microsoft Office PowerPoint</Application>
  <PresentationFormat>Presentación en pantalla (4:3)</PresentationFormat>
  <Paragraphs>95</Paragraphs>
  <Slides>24</Slides>
  <Notes>0</Notes>
  <HiddenSlides>0</HiddenSlides>
  <MMClips>0</MMClips>
  <ScaleCrop>false</ScaleCrop>
  <HeadingPairs>
    <vt:vector size="4" baseType="variant">
      <vt:variant>
        <vt:lpstr>Tema</vt:lpstr>
      </vt:variant>
      <vt:variant>
        <vt:i4>1</vt:i4>
      </vt:variant>
      <vt:variant>
        <vt:lpstr>Títulos de diapositiva</vt:lpstr>
      </vt:variant>
      <vt:variant>
        <vt:i4>24</vt:i4>
      </vt:variant>
    </vt:vector>
  </HeadingPairs>
  <TitlesOfParts>
    <vt:vector size="25" baseType="lpstr">
      <vt:lpstr>Tema de Office</vt:lpstr>
      <vt:lpstr> Tema N° 7. María guardaba los mandamientos de Dios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¿QUIÉN CAMBIO EL SÁBADO?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Para reflexionar</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7). María guardaba los mandamientos de Dios, guardaba el sábado Luc.23:56.</dc:title>
  <dc:creator>FAMILIA FIERRO CH</dc:creator>
  <cp:lastModifiedBy>FAMILIA FIERRO CH</cp:lastModifiedBy>
  <cp:revision>92</cp:revision>
  <dcterms:created xsi:type="dcterms:W3CDTF">2013-02-24T19:27:13Z</dcterms:created>
  <dcterms:modified xsi:type="dcterms:W3CDTF">2013-03-13T21:01:42Z</dcterms:modified>
</cp:coreProperties>
</file>